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4" r:id="rId1"/>
  </p:sldMasterIdLst>
  <p:notesMasterIdLst>
    <p:notesMasterId r:id="rId25"/>
  </p:notesMasterIdLst>
  <p:sldIdLst>
    <p:sldId id="278" r:id="rId2"/>
    <p:sldId id="279" r:id="rId3"/>
    <p:sldId id="258" r:id="rId4"/>
    <p:sldId id="259" r:id="rId5"/>
    <p:sldId id="260" r:id="rId6"/>
    <p:sldId id="261" r:id="rId7"/>
    <p:sldId id="262" r:id="rId8"/>
    <p:sldId id="263" r:id="rId9"/>
    <p:sldId id="267" r:id="rId10"/>
    <p:sldId id="268" r:id="rId11"/>
    <p:sldId id="269" r:id="rId12"/>
    <p:sldId id="270" r:id="rId13"/>
    <p:sldId id="271" r:id="rId14"/>
    <p:sldId id="281" r:id="rId15"/>
    <p:sldId id="272" r:id="rId16"/>
    <p:sldId id="264" r:id="rId17"/>
    <p:sldId id="280" r:id="rId18"/>
    <p:sldId id="266" r:id="rId19"/>
    <p:sldId id="273" r:id="rId20"/>
    <p:sldId id="274" r:id="rId21"/>
    <p:sldId id="275" r:id="rId22"/>
    <p:sldId id="276" r:id="rId23"/>
    <p:sldId id="277" r:id="rId24"/>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74" autoAdjust="0"/>
  </p:normalViewPr>
  <p:slideViewPr>
    <p:cSldViewPr snapToGrid="0" snapToObjects="1">
      <p:cViewPr>
        <p:scale>
          <a:sx n="114" d="100"/>
          <a:sy n="114" d="100"/>
        </p:scale>
        <p:origin x="210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1440" tIns="45720" rIns="91440" bIns="45720" rtlCol="0"/>
          <a:lstStyle>
            <a:lvl1pPr algn="r">
              <a:defRPr sz="1200"/>
            </a:lvl1pPr>
          </a:lstStyle>
          <a:p>
            <a:fld id="{2A03ED75-E85E-9248-9307-D326D4365D01}" type="datetimeFigureOut">
              <a:rPr lang="en-US" smtClean="0"/>
              <a:t>10/24/16</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700"/>
            <a:ext cx="3070225" cy="4683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1440" tIns="45720" rIns="91440" bIns="45720" rtlCol="0" anchor="b"/>
          <a:lstStyle>
            <a:lvl1pPr algn="r">
              <a:defRPr sz="1200"/>
            </a:lvl1pPr>
          </a:lstStyle>
          <a:p>
            <a:fld id="{4E8600AA-BEA6-2A44-81E7-99CA0E2277DB}" type="slidenum">
              <a:rPr lang="en-US" smtClean="0"/>
              <a:t>‹#›</a:t>
            </a:fld>
            <a:endParaRPr lang="en-US"/>
          </a:p>
        </p:txBody>
      </p:sp>
    </p:spTree>
    <p:extLst>
      <p:ext uri="{BB962C8B-B14F-4D97-AF65-F5344CB8AC3E}">
        <p14:creationId xmlns:p14="http://schemas.microsoft.com/office/powerpoint/2010/main" val="1883696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fld id="{C6602C00-47DC-B646-BBF8-BCC4ADDE19E2}" type="slidenum">
              <a:rPr lang="en-US"/>
              <a:pPr/>
              <a:t>1</a:t>
            </a:fld>
            <a:endParaRPr lang="en-US"/>
          </a:p>
        </p:txBody>
      </p:sp>
      <p:sp>
        <p:nvSpPr>
          <p:cNvPr id="70661" name="Footer Placeholder 4"/>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r>
              <a:rPr lang="en-US"/>
              <a:t>Health Care Program Design LLC   compliancehcpd.com</a:t>
            </a:r>
          </a:p>
        </p:txBody>
      </p:sp>
    </p:spTree>
    <p:extLst>
      <p:ext uri="{BB962C8B-B14F-4D97-AF65-F5344CB8AC3E}">
        <p14:creationId xmlns:p14="http://schemas.microsoft.com/office/powerpoint/2010/main" val="115858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SDM: Security Officer- Gunther Kohn, CIO, in conjunction with GK</a:t>
            </a:r>
          </a:p>
          <a:p>
            <a:endParaRPr lang="en-US">
              <a:latin typeface="Calibri" charset="0"/>
              <a:ea typeface="MS PGothic" charset="0"/>
            </a:endParaRPr>
          </a:p>
        </p:txBody>
      </p:sp>
      <p:sp>
        <p:nvSpPr>
          <p:cNvPr id="4" name="Footer Placeholder 3"/>
          <p:cNvSpPr>
            <a:spLocks noGrp="1"/>
          </p:cNvSpPr>
          <p:nvPr>
            <p:ph type="ftr" sz="quarter" idx="4"/>
          </p:nvPr>
        </p:nvSpPr>
        <p:spPr/>
        <p:txBody>
          <a:bodyPr/>
          <a:lstStyle/>
          <a:p>
            <a:pPr>
              <a:defRPr/>
            </a:pPr>
            <a:r>
              <a:rPr lang="en-US" smtClean="0"/>
              <a:t>Health Care Program Design LLC   compliancehcpd.com</a:t>
            </a:r>
            <a:endParaRPr lang="en-US"/>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fld id="{1AC2367D-F341-F649-817C-A5F0A0B3DA6F}" type="slidenum">
              <a:rPr lang="en-US"/>
              <a:pPr/>
              <a:t>2</a:t>
            </a:fld>
            <a:endParaRPr lang="en-US"/>
          </a:p>
        </p:txBody>
      </p:sp>
    </p:spTree>
    <p:extLst>
      <p:ext uri="{BB962C8B-B14F-4D97-AF65-F5344CB8AC3E}">
        <p14:creationId xmlns:p14="http://schemas.microsoft.com/office/powerpoint/2010/main" val="1118136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4" name="Footer Placeholder 3"/>
          <p:cNvSpPr>
            <a:spLocks noGrp="1"/>
          </p:cNvSpPr>
          <p:nvPr>
            <p:ph type="ftr" sz="quarter" idx="4"/>
          </p:nvPr>
        </p:nvSpPr>
        <p:spPr/>
        <p:txBody>
          <a:bodyPr/>
          <a:lstStyle/>
          <a:p>
            <a:pPr>
              <a:defRPr/>
            </a:pPr>
            <a:r>
              <a:rPr lang="en-US" smtClean="0"/>
              <a:t>Health Care Program Design LLC   compliancehcpd.com</a:t>
            </a:r>
            <a:endParaRPr lang="en-US"/>
          </a:p>
        </p:txBody>
      </p:sp>
      <p:sp>
        <p:nvSpPr>
          <p:cNvPr id="72709"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MS PGothic" charset="0"/>
                <a:cs typeface="MS PGothic" charset="0"/>
              </a:defRPr>
            </a:lvl1pPr>
            <a:lvl2pPr marL="742950" indent="-285750">
              <a:defRPr>
                <a:solidFill>
                  <a:schemeClr val="tx1"/>
                </a:solidFill>
                <a:latin typeface="Tahoma" charset="0"/>
                <a:ea typeface="MS PGothic" charset="0"/>
                <a:cs typeface="MS PGothic" charset="0"/>
              </a:defRPr>
            </a:lvl2pPr>
            <a:lvl3pPr marL="1143000" indent="-228600">
              <a:defRPr>
                <a:solidFill>
                  <a:schemeClr val="tx1"/>
                </a:solidFill>
                <a:latin typeface="Tahoma" charset="0"/>
                <a:ea typeface="MS PGothic" charset="0"/>
                <a:cs typeface="MS PGothic" charset="0"/>
              </a:defRPr>
            </a:lvl3pPr>
            <a:lvl4pPr marL="1600200" indent="-228600">
              <a:defRPr>
                <a:solidFill>
                  <a:schemeClr val="tx1"/>
                </a:solidFill>
                <a:latin typeface="Tahoma" charset="0"/>
                <a:ea typeface="MS PGothic" charset="0"/>
                <a:cs typeface="MS PGothic" charset="0"/>
              </a:defRPr>
            </a:lvl4pPr>
            <a:lvl5pPr marL="2057400" indent="-228600">
              <a:defRPr>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Tahoma" charset="0"/>
                <a:ea typeface="MS PGothic" charset="0"/>
                <a:cs typeface="MS PGothic" charset="0"/>
              </a:defRPr>
            </a:lvl9pPr>
          </a:lstStyle>
          <a:p>
            <a:fld id="{60E08463-D1E6-C341-A11B-FDD362A487E5}" type="slidenum">
              <a:rPr lang="en-US"/>
              <a:pPr/>
              <a:t>13</a:t>
            </a:fld>
            <a:endParaRPr lang="en-US"/>
          </a:p>
        </p:txBody>
      </p:sp>
    </p:spTree>
    <p:extLst>
      <p:ext uri="{BB962C8B-B14F-4D97-AF65-F5344CB8AC3E}">
        <p14:creationId xmlns:p14="http://schemas.microsoft.com/office/powerpoint/2010/main" val="155531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ahoma" panose="020B0604030504040204" pitchFamily="34" charset="0"/>
                <a:ea typeface="+mn-ea"/>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ED54E2BB-6625-4E41-B5A1-2755999897B5}" type="slidenum">
              <a:rPr lang="en-US" smtClean="0"/>
              <a:pPr>
                <a:defRPr/>
              </a:pPr>
              <a:t>‹#›</a:t>
            </a:fld>
            <a:endParaRPr lang="en-US"/>
          </a:p>
        </p:txBody>
      </p:sp>
    </p:spTree>
    <p:extLst>
      <p:ext uri="{BB962C8B-B14F-4D97-AF65-F5344CB8AC3E}">
        <p14:creationId xmlns:p14="http://schemas.microsoft.com/office/powerpoint/2010/main" val="618609079"/>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B3AAACC-BB47-2D45-A49E-F3DFDEBA36E7}" type="slidenum">
              <a:rPr lang="en-US" smtClean="0"/>
              <a:pPr>
                <a:defRPr/>
              </a:pPr>
              <a:t>‹#›</a:t>
            </a:fld>
            <a:endParaRPr lang="en-US"/>
          </a:p>
        </p:txBody>
      </p:sp>
    </p:spTree>
    <p:extLst>
      <p:ext uri="{BB962C8B-B14F-4D97-AF65-F5344CB8AC3E}">
        <p14:creationId xmlns:p14="http://schemas.microsoft.com/office/powerpoint/2010/main" val="280203931"/>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32EC994-19FB-B749-88F9-9E97873287A3}" type="slidenum">
              <a:rPr lang="en-US" smtClean="0"/>
              <a:pPr>
                <a:defRPr/>
              </a:pPr>
              <a:t>‹#›</a:t>
            </a:fld>
            <a:endParaRPr lang="en-US"/>
          </a:p>
        </p:txBody>
      </p:sp>
    </p:spTree>
    <p:extLst>
      <p:ext uri="{BB962C8B-B14F-4D97-AF65-F5344CB8AC3E}">
        <p14:creationId xmlns:p14="http://schemas.microsoft.com/office/powerpoint/2010/main" val="2456960765"/>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dirty="0" smtClean="0"/>
              <a:t>Click to edit Master title style</a:t>
            </a:r>
            <a:endParaRPr lang="en-US"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C47107B-38E6-6F44-9880-6CA1B4AF9ACA}" type="slidenum">
              <a:rPr lang="en-US" smtClean="0"/>
              <a:pPr>
                <a:defRPr/>
              </a:pPr>
              <a:t>‹#›</a:t>
            </a:fld>
            <a:endParaRPr lang="en-US"/>
          </a:p>
        </p:txBody>
      </p:sp>
    </p:spTree>
    <p:extLst>
      <p:ext uri="{BB962C8B-B14F-4D97-AF65-F5344CB8AC3E}">
        <p14:creationId xmlns:p14="http://schemas.microsoft.com/office/powerpoint/2010/main" val="3861005585"/>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08971100-631D-2941-B068-9E04CE944EA4}" type="slidenum">
              <a:rPr lang="en-US" smtClean="0"/>
              <a:pPr>
                <a:defRPr/>
              </a:pPr>
              <a:t>‹#›</a:t>
            </a:fld>
            <a:endParaRPr lang="en-US"/>
          </a:p>
        </p:txBody>
      </p:sp>
    </p:spTree>
    <p:extLst>
      <p:ext uri="{BB962C8B-B14F-4D97-AF65-F5344CB8AC3E}">
        <p14:creationId xmlns:p14="http://schemas.microsoft.com/office/powerpoint/2010/main" val="475226621"/>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F916DD9-DE80-7340-BCDA-5FDA3223A571}" type="slidenum">
              <a:rPr lang="en-US" smtClean="0"/>
              <a:pPr>
                <a:defRPr/>
              </a:pPr>
              <a:t>‹#›</a:t>
            </a:fld>
            <a:endParaRPr lang="en-US"/>
          </a:p>
        </p:txBody>
      </p:sp>
    </p:spTree>
    <p:extLst>
      <p:ext uri="{BB962C8B-B14F-4D97-AF65-F5344CB8AC3E}">
        <p14:creationId xmlns:p14="http://schemas.microsoft.com/office/powerpoint/2010/main" val="2409825723"/>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0A9AD305-E3E7-B84D-BE28-DC846AB1B9C7}" type="slidenum">
              <a:rPr lang="en-US" smtClean="0"/>
              <a:pPr>
                <a:defRPr/>
              </a:pPr>
              <a:t>‹#›</a:t>
            </a:fld>
            <a:endParaRPr lang="en-US"/>
          </a:p>
        </p:txBody>
      </p:sp>
    </p:spTree>
    <p:extLst>
      <p:ext uri="{BB962C8B-B14F-4D97-AF65-F5344CB8AC3E}">
        <p14:creationId xmlns:p14="http://schemas.microsoft.com/office/powerpoint/2010/main" val="3855010341"/>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762225F-ECD0-F44C-A4BA-474554EA195E}" type="slidenum">
              <a:rPr lang="en-US" smtClean="0"/>
              <a:pPr>
                <a:defRPr/>
              </a:pPr>
              <a:t>‹#›</a:t>
            </a:fld>
            <a:endParaRPr lang="en-US"/>
          </a:p>
        </p:txBody>
      </p:sp>
    </p:spTree>
    <p:extLst>
      <p:ext uri="{BB962C8B-B14F-4D97-AF65-F5344CB8AC3E}">
        <p14:creationId xmlns:p14="http://schemas.microsoft.com/office/powerpoint/2010/main" val="3472161333"/>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8E6E07E-E954-EF48-A203-1673B4603849}" type="slidenum">
              <a:rPr lang="en-US" smtClean="0"/>
              <a:pPr>
                <a:defRPr/>
              </a:pPr>
              <a:t>‹#›</a:t>
            </a:fld>
            <a:endParaRPr lang="en-US"/>
          </a:p>
        </p:txBody>
      </p:sp>
    </p:spTree>
    <p:extLst>
      <p:ext uri="{BB962C8B-B14F-4D97-AF65-F5344CB8AC3E}">
        <p14:creationId xmlns:p14="http://schemas.microsoft.com/office/powerpoint/2010/main" val="235929933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7E70565-D982-7741-9181-9CF1A65DA12C}" type="slidenum">
              <a:rPr lang="en-US" smtClean="0"/>
              <a:pPr>
                <a:defRPr/>
              </a:pPr>
              <a:t>‹#›</a:t>
            </a:fld>
            <a:endParaRPr lang="en-US"/>
          </a:p>
        </p:txBody>
      </p:sp>
    </p:spTree>
    <p:extLst>
      <p:ext uri="{BB962C8B-B14F-4D97-AF65-F5344CB8AC3E}">
        <p14:creationId xmlns:p14="http://schemas.microsoft.com/office/powerpoint/2010/main" val="1859204797"/>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ahoma" panose="020B0604030504040204" pitchFamily="34" charset="0"/>
              <a:ea typeface="+mn-ea"/>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extLst/>
          </a:lstStyle>
          <a:p>
            <a:pPr eaLnBrk="1" hangingPunct="1">
              <a:defRPr/>
            </a:pPr>
            <a:endParaRPr lang="en-US">
              <a:solidFill>
                <a:schemeClr val="lt1"/>
              </a:solidFill>
              <a:latin typeface="+mn-lt"/>
              <a:ea typeface="+mn-ea"/>
              <a:cs typeface="+mn-cs"/>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Drag picture to placeholder or click icon to add</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lvl1pPr>
          </a:lstStyle>
          <a:p>
            <a:pPr>
              <a:defRPr/>
            </a:pPr>
            <a:fld id="{26A4F911-9A27-8A4E-9FCA-618457BDAF70}" type="slidenum">
              <a:rPr lang="en-US" smtClean="0"/>
              <a:pPr>
                <a:defRPr/>
              </a:pPr>
              <a:t>‹#›</a:t>
            </a:fld>
            <a:endParaRPr lang="en-US"/>
          </a:p>
        </p:txBody>
      </p:sp>
    </p:spTree>
    <p:extLst>
      <p:ext uri="{BB962C8B-B14F-4D97-AF65-F5344CB8AC3E}">
        <p14:creationId xmlns:p14="http://schemas.microsoft.com/office/powerpoint/2010/main" val="436237541"/>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latin typeface="Tahoma" panose="020B0604030504040204" pitchFamily="34" charset="0"/>
              <a:ea typeface="+mn-ea"/>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Tahoma" panose="020B0604030504040204" pitchFamily="34" charset="0"/>
                <a:ea typeface="+mn-ea"/>
                <a:cs typeface="+mn-cs"/>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Tahoma" panose="020B0604030504040204" pitchFamily="34" charset="0"/>
                <a:ea typeface="+mn-ea"/>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cs typeface="+mn-cs"/>
              </a:defRPr>
            </a:lvl1pPr>
          </a:lstStyle>
          <a:p>
            <a:pPr>
              <a:defRPr/>
            </a:pPr>
            <a:fld id="{390B79AD-58C6-E145-9D47-9AB6E338AFB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slow" advClick="0" advTm="1000">
    <p:push dir="u"/>
  </p:transition>
  <p:txStyles>
    <p:titleStyle>
      <a:lvl1pPr algn="l" rtl="0" eaLnBrk="1" fontAlgn="base" hangingPunct="1">
        <a:spcBef>
          <a:spcPct val="0"/>
        </a:spcBef>
        <a:spcAft>
          <a:spcPct val="0"/>
        </a:spcAft>
        <a:defRPr sz="4400" b="1" kern="1200">
          <a:solidFill>
            <a:srgbClr val="3366FF"/>
          </a:solidFill>
          <a:effectLst>
            <a:outerShdw blurRad="31750" dist="25400" dir="5400000" algn="tl" rotWithShape="0">
              <a:srgbClr val="000000">
                <a:alpha val="25000"/>
              </a:srgbClr>
            </a:outerShdw>
          </a:effectLst>
          <a:latin typeface="Cambria"/>
          <a:ea typeface="ＭＳ Ｐゴシック" charset="0"/>
          <a:cs typeface="ＭＳ Ｐゴシック" charset="0"/>
        </a:defRPr>
      </a:lvl1pPr>
      <a:lvl2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2pPr>
      <a:lvl3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3pPr>
      <a:lvl4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4pPr>
      <a:lvl5pPr algn="l" rtl="0" eaLnBrk="1" fontAlgn="base" hangingPunct="1">
        <a:spcBef>
          <a:spcPct val="0"/>
        </a:spcBef>
        <a:spcAft>
          <a:spcPct val="0"/>
        </a:spcAft>
        <a:defRPr sz="4100" b="1">
          <a:solidFill>
            <a:schemeClr val="tx2"/>
          </a:solidFill>
          <a:latin typeface="Lucida Sans Unicode" pitchFamily="34" charset="0"/>
          <a:ea typeface="ＭＳ Ｐゴシック" charset="0"/>
          <a:cs typeface="ＭＳ Ｐゴシック"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ＭＳ Ｐゴシック" charset="0"/>
        </a:defRPr>
      </a:lvl1pPr>
      <a:lvl2pPr marL="620713" indent="-228600" algn="l" rtl="0" eaLnBrk="1" fontAlgn="base" hangingPunct="1">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1" fontAlgn="base" hangingPunct="1">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1" fontAlgn="base" hangingPunct="1">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1" fontAlgn="base" hangingPunct="1">
        <a:spcBef>
          <a:spcPts val="350"/>
        </a:spcBef>
        <a:spcAft>
          <a:spcPct val="0"/>
        </a:spcAft>
        <a:buClr>
          <a:schemeClr val="accent2"/>
        </a:buClr>
        <a:buFont typeface="Wingdings 2" charset="0"/>
        <a:buChar char=""/>
        <a:defRPr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slcouch@buffalo.edu" TargetMode="External"/><Relationship Id="rId4" Type="http://schemas.openxmlformats.org/officeDocument/2006/relationships/image" Target="../media/image5.pn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hyperlink" Target="mailto:slcouch@buffalo.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4213"/>
            <a:ext cx="9144000" cy="2119387"/>
          </a:xfrm>
        </p:spPr>
        <p:txBody>
          <a:bodyPr>
            <a:noAutofit/>
          </a:bodyPr>
          <a:lstStyle/>
          <a:p>
            <a:pPr algn="ctr" eaLnBrk="1" fontAlgn="auto" hangingPunct="1">
              <a:spcAft>
                <a:spcPts val="0"/>
              </a:spcAft>
              <a:defRPr/>
            </a:pP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50800" dist="38100" dir="2700000" algn="tl" rotWithShape="0">
                    <a:prstClr val="black">
                      <a:alpha val="40000"/>
                    </a:prstClr>
                  </a:outerShdw>
                </a:effectLst>
                <a:ea typeface="+mj-ea"/>
              </a:rPr>
              <a:t>HITECH and HIPAA Privacy and Security Training</a:t>
            </a:r>
          </a:p>
        </p:txBody>
      </p:sp>
      <p:sp>
        <p:nvSpPr>
          <p:cNvPr id="13315" name="Subtitle 1"/>
          <p:cNvSpPr>
            <a:spLocks noGrp="1"/>
          </p:cNvSpPr>
          <p:nvPr>
            <p:ph type="subTitle" idx="1"/>
          </p:nvPr>
        </p:nvSpPr>
        <p:spPr>
          <a:xfrm>
            <a:off x="228600" y="5105400"/>
            <a:ext cx="8534400" cy="1200150"/>
          </a:xfrm>
        </p:spPr>
        <p:txBody>
          <a:bodyPr/>
          <a:lstStyle/>
          <a:p>
            <a:pPr marR="0" eaLnBrk="1" hangingPunct="1"/>
            <a:endParaRPr lang="en-US">
              <a:latin typeface="Lucida Sans Unicode" charset="0"/>
              <a:ea typeface="MS PGothic" charset="0"/>
              <a:cs typeface="Georgia" charset="0"/>
            </a:endParaRPr>
          </a:p>
          <a:p>
            <a:pPr marR="0" eaLnBrk="1" hangingPunct="1"/>
            <a:endParaRPr lang="en-US">
              <a:latin typeface="Lucida Sans Unicode" charset="0"/>
              <a:ea typeface="MS PGothic" charset="0"/>
              <a:cs typeface="Georgia" charset="0"/>
            </a:endParaRPr>
          </a:p>
          <a:p>
            <a:pPr marR="0" eaLnBrk="1" hangingPunct="1"/>
            <a:endParaRPr lang="en-US">
              <a:latin typeface="Lucida Sans Unicode" charset="0"/>
              <a:ea typeface="MS PGothic" charset="0"/>
              <a:cs typeface="Georgia" charset="0"/>
            </a:endParaRPr>
          </a:p>
        </p:txBody>
      </p:sp>
      <p:pic>
        <p:nvPicPr>
          <p:cNvPr id="13316" name="Picture 6" descr="SDM_DE Whi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162550"/>
            <a:ext cx="9144000"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304800" y="3962400"/>
            <a:ext cx="8686800" cy="1200329"/>
          </a:xfrm>
          <a:prstGeom prst="rect">
            <a:avLst/>
          </a:prstGeom>
          <a:noFill/>
        </p:spPr>
        <p:txBody>
          <a:bodyPr>
            <a:spAutoFit/>
          </a:bodyPr>
          <a:lstStyle/>
          <a:p>
            <a:pPr marL="12700" algn="ctr">
              <a:defRPr/>
            </a:pPr>
            <a:r>
              <a:rPr lang="en-US" sz="3600" b="1" dirty="0">
                <a:ln w="10541" cmpd="sng">
                  <a:solidFill>
                    <a:schemeClr val="accent1">
                      <a:shade val="88000"/>
                      <a:satMod val="110000"/>
                    </a:schemeClr>
                  </a:solidFill>
                  <a:prstDash val="solid"/>
                </a:ln>
                <a:solidFill>
                  <a:srgbClr val="000090"/>
                </a:solidFill>
                <a:effectLst>
                  <a:innerShdw blurRad="63500" dist="50800" dir="13500000">
                    <a:prstClr val="black">
                      <a:alpha val="50000"/>
                    </a:prstClr>
                  </a:innerShdw>
                </a:effectLst>
                <a:latin typeface="Cambria"/>
                <a:ea typeface="ＭＳ Ｐゴシック" charset="0"/>
                <a:cs typeface="Cambria"/>
              </a:rPr>
              <a:t>SDM COMPLIANCE HOTLINE: 844-248-9266</a:t>
            </a:r>
          </a:p>
        </p:txBody>
      </p:sp>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143125"/>
            <a:ext cx="2514600"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361898" y="6027003"/>
            <a:ext cx="3286605" cy="830997"/>
          </a:xfrm>
          <a:prstGeom prst="rect">
            <a:avLst/>
          </a:prstGeom>
          <a:noFill/>
        </p:spPr>
        <p:txBody>
          <a:bodyPr wrap="square" rtlCol="0">
            <a:spAutoFit/>
          </a:bodyPr>
          <a:lstStyle/>
          <a:p>
            <a:r>
              <a:rPr lang="en-US" sz="800" dirty="0"/>
              <a:t>Reviewed by: Gunther Kohn</a:t>
            </a:r>
          </a:p>
          <a:p>
            <a:r>
              <a:rPr lang="en-US" sz="800" dirty="0"/>
              <a:t>Chief Information Officer, UB School of Dental Medicine</a:t>
            </a:r>
          </a:p>
          <a:p>
            <a:r>
              <a:rPr lang="en-US" sz="800" dirty="0"/>
              <a:t>Date: October 20, 2015</a:t>
            </a:r>
          </a:p>
          <a:p>
            <a:r>
              <a:rPr lang="en-US" sz="800" dirty="0" smtClean="0"/>
              <a:t>Approved </a:t>
            </a:r>
            <a:r>
              <a:rPr lang="en-US" sz="800" dirty="0"/>
              <a:t>by: Sarah L. Augustynek</a:t>
            </a:r>
          </a:p>
          <a:p>
            <a:r>
              <a:rPr lang="en-US" sz="800" dirty="0"/>
              <a:t>Compliance Officer, UB School of Dental Medicine</a:t>
            </a:r>
          </a:p>
          <a:p>
            <a:r>
              <a:rPr lang="en-US" sz="800" dirty="0"/>
              <a:t>Date: October 20, 2015</a:t>
            </a:r>
          </a:p>
        </p:txBody>
      </p:sp>
    </p:spTree>
    <p:extLst>
      <p:ext uri="{BB962C8B-B14F-4D97-AF65-F5344CB8AC3E}">
        <p14:creationId xmlns:p14="http://schemas.microsoft.com/office/powerpoint/2010/main" val="175865333"/>
      </p:ext>
    </p:extLst>
  </p:cSld>
  <p:clrMapOvr>
    <a:masterClrMapping/>
  </p:clrMapOvr>
  <p:transition spd="slow" advClick="0" advTm="1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1447800"/>
            <a:ext cx="8229600" cy="4525963"/>
          </a:xfrm>
        </p:spPr>
        <p:txBody>
          <a:bodyPr/>
          <a:lstStyle/>
          <a:p>
            <a:pPr algn="ctr" eaLnBrk="1" hangingPunct="1">
              <a:buFontTx/>
              <a:buNone/>
            </a:pPr>
            <a:r>
              <a:rPr lang="en-US" sz="2800">
                <a:latin typeface="Georgia" charset="0"/>
                <a:ea typeface="MS PGothic" charset="0"/>
                <a:cs typeface="Georgia" charset="0"/>
              </a:rPr>
              <a:t>Be aware that ePHI is everywhere: </a:t>
            </a:r>
          </a:p>
          <a:p>
            <a:pPr algn="ctr" eaLnBrk="1" hangingPunct="1">
              <a:buFontTx/>
              <a:buNone/>
            </a:pPr>
            <a:r>
              <a:rPr lang="en-US" sz="2800">
                <a:latin typeface="Georgia" charset="0"/>
                <a:ea typeface="MS PGothic" charset="0"/>
                <a:cs typeface="Georgia" charset="0"/>
              </a:rPr>
              <a:t>Business and Personal </a:t>
            </a:r>
          </a:p>
        </p:txBody>
      </p:sp>
      <p:sp>
        <p:nvSpPr>
          <p:cNvPr id="2" name="Title 1"/>
          <p:cNvSpPr>
            <a:spLocks noGrp="1"/>
          </p:cNvSpPr>
          <p:nvPr>
            <p:ph type="title"/>
          </p:nvPr>
        </p:nvSpPr>
        <p:spPr/>
        <p:txBody>
          <a:bodyPr/>
          <a:lstStyle/>
          <a:p>
            <a:pPr eaLnBrk="1" hangingPunct="1">
              <a:defRPr/>
            </a:pPr>
            <a:r>
              <a:rPr lang="en-US" dirty="0" smtClean="0"/>
              <a:t>HIPAA-HITECH TRAINING</a:t>
            </a:r>
            <a:endParaRPr lang="en-US" dirty="0"/>
          </a:p>
        </p:txBody>
      </p:sp>
      <p:sp>
        <p:nvSpPr>
          <p:cNvPr id="4096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64D6DB30-CDBD-E44F-83EC-93CA3D9DE2BE}" type="slidenum">
              <a:rPr lang="en-US" sz="1000">
                <a:latin typeface="Tahoma" charset="0"/>
              </a:rPr>
              <a:pPr/>
              <a:t>10</a:t>
            </a:fld>
            <a:endParaRPr lang="en-US" sz="1000">
              <a:latin typeface="Tahoma" charset="0"/>
            </a:endParaRPr>
          </a:p>
        </p:txBody>
      </p:sp>
      <p:sp>
        <p:nvSpPr>
          <p:cNvPr id="40965" name="Picture 4" descr="MCj04421680000[1]"/>
          <p:cNvSpPr>
            <a:spLocks noChangeAspect="1" noChangeArrowheads="1"/>
          </p:cNvSpPr>
          <p:nvPr/>
        </p:nvSpPr>
        <p:spPr bwMode="auto">
          <a:xfrm>
            <a:off x="838200" y="2057400"/>
            <a:ext cx="1919288" cy="191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40966" name="Picture 5" descr="MCj04126200000[1]"/>
          <p:cNvSpPr>
            <a:spLocks noChangeAspect="1" noChangeArrowheads="1"/>
          </p:cNvSpPr>
          <p:nvPr/>
        </p:nvSpPr>
        <p:spPr bwMode="auto">
          <a:xfrm>
            <a:off x="3352800" y="2362200"/>
            <a:ext cx="2933700" cy="177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40967" name="Picture 6" descr="MCj04242240000[1]"/>
          <p:cNvSpPr>
            <a:spLocks noChangeAspect="1" noChangeArrowheads="1"/>
          </p:cNvSpPr>
          <p:nvPr/>
        </p:nvSpPr>
        <p:spPr bwMode="auto">
          <a:xfrm>
            <a:off x="6934200" y="2286000"/>
            <a:ext cx="1184275"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40968" name="laptop"/>
          <p:cNvSpPr>
            <a:spLocks noEditPoints="1" noChangeArrowheads="1"/>
          </p:cNvSpPr>
          <p:nvPr/>
        </p:nvSpPr>
        <p:spPr bwMode="auto">
          <a:xfrm>
            <a:off x="893763" y="4638675"/>
            <a:ext cx="1809750" cy="1362075"/>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40969" name="Picture 8" descr="MCj04260640000[1]"/>
          <p:cNvSpPr>
            <a:spLocks noChangeAspect="1" noChangeArrowheads="1"/>
          </p:cNvSpPr>
          <p:nvPr/>
        </p:nvSpPr>
        <p:spPr bwMode="auto">
          <a:xfrm>
            <a:off x="4038600" y="4267200"/>
            <a:ext cx="1438275"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40970" name="Picture 9" descr="MCj04260700000[1]"/>
          <p:cNvSpPr>
            <a:spLocks noChangeAspect="1" noChangeArrowheads="1"/>
          </p:cNvSpPr>
          <p:nvPr/>
        </p:nvSpPr>
        <p:spPr bwMode="auto">
          <a:xfrm>
            <a:off x="6553200" y="4114800"/>
            <a:ext cx="1565275" cy="182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40971" name="Picture 12" descr="https://dawnreneefreelancewriter.files.wordpress.com/2012/11/email-with-at-symb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330450"/>
            <a:ext cx="2381250" cy="173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2"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667000"/>
            <a:ext cx="1905000" cy="1806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73"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590800"/>
            <a:ext cx="2209800"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74"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953000"/>
            <a:ext cx="2771775" cy="164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63894152"/>
      </p:ext>
    </p:extLst>
  </p:cSld>
  <p:clrMapOvr>
    <a:masterClrMapping/>
  </p:clrMapOvr>
  <p:transition spd="slow" advClick="0" advTm="1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304800" y="1447800"/>
            <a:ext cx="8229600" cy="4525963"/>
          </a:xfrm>
        </p:spPr>
        <p:txBody>
          <a:bodyPr/>
          <a:lstStyle/>
          <a:p>
            <a:pPr eaLnBrk="1" hangingPunct="1"/>
            <a:r>
              <a:rPr lang="en-US" sz="2800" dirty="0">
                <a:latin typeface="Georgia" charset="0"/>
                <a:ea typeface="MS PGothic" charset="0"/>
                <a:cs typeface="Georgia" charset="0"/>
              </a:rPr>
              <a:t>Use cryptic passwords that can’t be easily guessed and protect your passwords </a:t>
            </a:r>
            <a:r>
              <a:rPr lang="en-US" sz="2800" dirty="0" smtClean="0">
                <a:latin typeface="Georgia" charset="0"/>
                <a:ea typeface="MS PGothic" charset="0"/>
                <a:cs typeface="Georgia" charset="0"/>
              </a:rPr>
              <a:t>–</a:t>
            </a:r>
            <a:endParaRPr lang="en-US" sz="2800" dirty="0">
              <a:latin typeface="Georgia" charset="0"/>
              <a:ea typeface="MS PGothic" charset="0"/>
              <a:cs typeface="Georgia" charset="0"/>
            </a:endParaRPr>
          </a:p>
          <a:p>
            <a:pPr eaLnBrk="1" hangingPunct="1"/>
            <a:r>
              <a:rPr lang="en-US" sz="2800" dirty="0">
                <a:latin typeface="Georgia" charset="0"/>
                <a:ea typeface="MS PGothic" charset="0"/>
                <a:cs typeface="Georgia" charset="0"/>
              </a:rPr>
              <a:t>Don’t write them down, Don’t share them</a:t>
            </a:r>
            <a:r>
              <a:rPr lang="en-US" sz="2800" dirty="0" smtClean="0">
                <a:latin typeface="Georgia" charset="0"/>
                <a:ea typeface="MS PGothic" charset="0"/>
                <a:cs typeface="Georgia" charset="0"/>
              </a:rPr>
              <a:t>!</a:t>
            </a:r>
          </a:p>
          <a:p>
            <a:pPr marL="109537" indent="0" eaLnBrk="1" hangingPunct="1">
              <a:buNone/>
            </a:pPr>
            <a:endParaRPr lang="en-US" sz="2800" dirty="0">
              <a:latin typeface="Georgia" charset="0"/>
              <a:ea typeface="MS PGothic" charset="0"/>
              <a:cs typeface="Georgia" charset="0"/>
            </a:endParaRPr>
          </a:p>
          <a:p>
            <a:pPr eaLnBrk="1" hangingPunct="1"/>
            <a:r>
              <a:rPr lang="en-US" sz="2800" b="1" dirty="0">
                <a:solidFill>
                  <a:srgbClr val="FF0000"/>
                </a:solidFill>
                <a:latin typeface="Georgia" charset="0"/>
                <a:ea typeface="MS PGothic" charset="0"/>
                <a:cs typeface="Georgia" charset="0"/>
              </a:rPr>
              <a:t>Use</a:t>
            </a:r>
            <a:r>
              <a:rPr lang="en-US" sz="2800" b="1" dirty="0">
                <a:latin typeface="Georgia" charset="0"/>
                <a:ea typeface="MS PGothic" charset="0"/>
                <a:cs typeface="Georgia" charset="0"/>
              </a:rPr>
              <a:t> </a:t>
            </a:r>
            <a:r>
              <a:rPr lang="en-US" sz="2800" b="1" dirty="0">
                <a:solidFill>
                  <a:srgbClr val="FF0000"/>
                </a:solidFill>
                <a:latin typeface="Georgia" charset="0"/>
                <a:ea typeface="MS PGothic" charset="0"/>
                <a:cs typeface="Georgia" charset="0"/>
              </a:rPr>
              <a:t>8 Characters </a:t>
            </a:r>
            <a:r>
              <a:rPr lang="en-US" sz="2800" dirty="0">
                <a:solidFill>
                  <a:srgbClr val="FF0000"/>
                </a:solidFill>
                <a:latin typeface="Georgia" charset="0"/>
                <a:ea typeface="MS PGothic" charset="0"/>
                <a:cs typeface="Georgia" charset="0"/>
              </a:rPr>
              <a:t>– </a:t>
            </a:r>
          </a:p>
          <a:p>
            <a:pPr eaLnBrk="1" hangingPunct="1">
              <a:buFont typeface="Wingdings 3" charset="0"/>
              <a:buNone/>
            </a:pPr>
            <a:r>
              <a:rPr lang="en-US" sz="2800" dirty="0">
                <a:solidFill>
                  <a:srgbClr val="FF0000"/>
                </a:solidFill>
                <a:latin typeface="Georgia" charset="0"/>
                <a:ea typeface="MS PGothic" charset="0"/>
                <a:cs typeface="Georgia" charset="0"/>
              </a:rPr>
              <a:t>combination of  lower </a:t>
            </a:r>
          </a:p>
          <a:p>
            <a:pPr eaLnBrk="1" hangingPunct="1">
              <a:buFont typeface="Wingdings 3" charset="0"/>
              <a:buNone/>
            </a:pPr>
            <a:r>
              <a:rPr lang="en-US" sz="2800" dirty="0">
                <a:solidFill>
                  <a:srgbClr val="FF0000"/>
                </a:solidFill>
                <a:latin typeface="Georgia" charset="0"/>
                <a:ea typeface="MS PGothic" charset="0"/>
                <a:cs typeface="Georgia" charset="0"/>
              </a:rPr>
              <a:t>case and capital letters; </a:t>
            </a:r>
          </a:p>
          <a:p>
            <a:pPr eaLnBrk="1" hangingPunct="1">
              <a:buFont typeface="Wingdings 3" charset="0"/>
              <a:buNone/>
            </a:pPr>
            <a:r>
              <a:rPr lang="en-US" sz="2800" dirty="0">
                <a:solidFill>
                  <a:srgbClr val="FF0000"/>
                </a:solidFill>
                <a:latin typeface="Georgia" charset="0"/>
                <a:ea typeface="MS PGothic" charset="0"/>
                <a:cs typeface="Georgia" charset="0"/>
              </a:rPr>
              <a:t>numbers and symbols</a:t>
            </a:r>
            <a:r>
              <a:rPr lang="en-US" sz="2800" dirty="0">
                <a:latin typeface="Georgia" charset="0"/>
                <a:ea typeface="MS PGothic" charset="0"/>
                <a:cs typeface="Georgia" charset="0"/>
              </a:rPr>
              <a:t> </a:t>
            </a:r>
          </a:p>
          <a:p>
            <a:pPr eaLnBrk="1" hangingPunct="1">
              <a:buFont typeface="Wingdings 3" charset="0"/>
              <a:buNone/>
            </a:pPr>
            <a:endParaRPr lang="en-US" sz="3200" b="1" dirty="0">
              <a:latin typeface="Georgia" charset="0"/>
              <a:ea typeface="MS PGothic" charset="0"/>
              <a:cs typeface="Georgia" charset="0"/>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9B923625-32ED-2849-BA2B-78E6A6F90B4F}" type="slidenum">
              <a:rPr lang="en-US" sz="1000">
                <a:latin typeface="Tahoma" charset="0"/>
              </a:rPr>
              <a:pPr/>
              <a:t>11</a:t>
            </a:fld>
            <a:endParaRPr lang="en-US" sz="1000">
              <a:latin typeface="Tahoma" charset="0"/>
            </a:endParaRPr>
          </a:p>
        </p:txBody>
      </p:sp>
      <p:sp>
        <p:nvSpPr>
          <p:cNvPr id="41989" name="Picture 4" descr="MPj03905500000[1]"/>
          <p:cNvSpPr>
            <a:spLocks noChangeAspect="1" noChangeArrowheads="1"/>
          </p:cNvSpPr>
          <p:nvPr/>
        </p:nvSpPr>
        <p:spPr bwMode="auto">
          <a:xfrm>
            <a:off x="2628900" y="4572000"/>
            <a:ext cx="3886200" cy="188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41990"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10200" y="3124200"/>
            <a:ext cx="3048000" cy="3597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20899090"/>
      </p:ext>
    </p:extLst>
  </p:cSld>
  <p:clrMapOvr>
    <a:masterClrMapping/>
  </p:clrMapOvr>
  <p:transition spd="slow" advClick="0" advTm="1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1219200"/>
            <a:ext cx="8229600" cy="4754563"/>
          </a:xfrm>
        </p:spPr>
        <p:txBody>
          <a:bodyPr/>
          <a:lstStyle/>
          <a:p>
            <a:pPr algn="ctr" eaLnBrk="1" hangingPunct="1">
              <a:lnSpc>
                <a:spcPct val="90000"/>
              </a:lnSpc>
              <a:buFontTx/>
              <a:buNone/>
            </a:pPr>
            <a:r>
              <a:rPr lang="en-US" sz="2800" b="1">
                <a:latin typeface="Lucida Sans Unicode" charset="0"/>
                <a:ea typeface="MS PGothic" charset="0"/>
                <a:cs typeface="Georgia" charset="0"/>
              </a:rPr>
              <a:t>	</a:t>
            </a:r>
            <a:r>
              <a:rPr lang="en-US" sz="3200" b="1" i="1">
                <a:latin typeface="Georgia" charset="0"/>
                <a:ea typeface="MS PGothic" charset="0"/>
                <a:cs typeface="Georgia" charset="0"/>
              </a:rPr>
              <a:t>Practice safe e-mailing</a:t>
            </a:r>
          </a:p>
          <a:p>
            <a:pPr algn="ctr" eaLnBrk="1" hangingPunct="1">
              <a:lnSpc>
                <a:spcPct val="90000"/>
              </a:lnSpc>
              <a:buFontTx/>
              <a:buNone/>
            </a:pPr>
            <a:endParaRPr lang="en-US" sz="3200" b="1" i="1">
              <a:latin typeface="Georgia" charset="0"/>
              <a:ea typeface="MS PGothic" charset="0"/>
              <a:cs typeface="Georgia" charset="0"/>
            </a:endParaRPr>
          </a:p>
          <a:p>
            <a:pPr eaLnBrk="1" hangingPunct="1">
              <a:lnSpc>
                <a:spcPct val="90000"/>
              </a:lnSpc>
            </a:pPr>
            <a:r>
              <a:rPr lang="en-US" sz="2000" b="1" i="1">
                <a:latin typeface="Georgia" charset="0"/>
                <a:ea typeface="MS PGothic" charset="0"/>
                <a:cs typeface="Georgia" charset="0"/>
              </a:rPr>
              <a:t>Don’t open, forward, or reply to suspicious  </a:t>
            </a:r>
          </a:p>
          <a:p>
            <a:pPr eaLnBrk="1" hangingPunct="1">
              <a:lnSpc>
                <a:spcPct val="90000"/>
              </a:lnSpc>
              <a:buFont typeface="Wingdings 3" charset="0"/>
              <a:buNone/>
            </a:pPr>
            <a:r>
              <a:rPr lang="en-US" sz="2000" b="1" i="1">
                <a:latin typeface="Georgia" charset="0"/>
                <a:ea typeface="MS PGothic" charset="0"/>
                <a:cs typeface="Georgia" charset="0"/>
              </a:rPr>
              <a:t>   e-mails!!</a:t>
            </a:r>
          </a:p>
          <a:p>
            <a:pPr eaLnBrk="1" hangingPunct="1">
              <a:lnSpc>
                <a:spcPct val="90000"/>
              </a:lnSpc>
            </a:pPr>
            <a:r>
              <a:rPr lang="en-US" sz="2000">
                <a:latin typeface="Georgia" charset="0"/>
                <a:ea typeface="MS PGothic" charset="0"/>
                <a:cs typeface="Georgia" charset="0"/>
              </a:rPr>
              <a:t>Don’t open suspicious e-mail attachments or click on unknown website addresses</a:t>
            </a:r>
          </a:p>
          <a:p>
            <a:pPr eaLnBrk="1" hangingPunct="1">
              <a:lnSpc>
                <a:spcPct val="90000"/>
              </a:lnSpc>
            </a:pPr>
            <a:r>
              <a:rPr lang="en-US" sz="2000">
                <a:latin typeface="Georgia" charset="0"/>
                <a:ea typeface="MS PGothic" charset="0"/>
                <a:cs typeface="Georgia" charset="0"/>
              </a:rPr>
              <a:t>Delete spam</a:t>
            </a:r>
          </a:p>
          <a:p>
            <a:pPr eaLnBrk="1" hangingPunct="1">
              <a:lnSpc>
                <a:spcPct val="90000"/>
              </a:lnSpc>
            </a:pPr>
            <a:r>
              <a:rPr lang="en-US" sz="2000" b="1">
                <a:latin typeface="Georgia" charset="0"/>
                <a:ea typeface="MS PGothic" charset="0"/>
                <a:cs typeface="Georgia" charset="0"/>
              </a:rPr>
              <a:t>Do not email patients</a:t>
            </a:r>
            <a:r>
              <a:rPr lang="en-US" sz="2000">
                <a:latin typeface="Georgia" charset="0"/>
                <a:ea typeface="MS PGothic" charset="0"/>
                <a:cs typeface="Georgia" charset="0"/>
              </a:rPr>
              <a:t>. SDM e-mails are </a:t>
            </a:r>
          </a:p>
          <a:p>
            <a:pPr eaLnBrk="1" hangingPunct="1">
              <a:lnSpc>
                <a:spcPct val="90000"/>
              </a:lnSpc>
              <a:buFont typeface="Wingdings 3" charset="0"/>
              <a:buNone/>
            </a:pPr>
            <a:r>
              <a:rPr lang="en-US" sz="2000">
                <a:latin typeface="Georgia" charset="0"/>
                <a:ea typeface="MS PGothic" charset="0"/>
                <a:cs typeface="Georgia" charset="0"/>
              </a:rPr>
              <a:t>    not encrypted.  Preferred method is fax or </a:t>
            </a:r>
          </a:p>
          <a:p>
            <a:pPr eaLnBrk="1" hangingPunct="1">
              <a:lnSpc>
                <a:spcPct val="90000"/>
              </a:lnSpc>
              <a:buFont typeface="Wingdings 3" charset="0"/>
              <a:buNone/>
            </a:pPr>
            <a:r>
              <a:rPr lang="en-US" sz="2000">
                <a:latin typeface="Georgia" charset="0"/>
                <a:ea typeface="MS PGothic" charset="0"/>
                <a:cs typeface="Georgia" charset="0"/>
              </a:rPr>
              <a:t>   USPS. However if the patient requests </a:t>
            </a:r>
          </a:p>
          <a:p>
            <a:pPr eaLnBrk="1" hangingPunct="1">
              <a:lnSpc>
                <a:spcPct val="90000"/>
              </a:lnSpc>
              <a:buFont typeface="Wingdings 3" charset="0"/>
              <a:buNone/>
            </a:pPr>
            <a:r>
              <a:rPr lang="en-US" sz="2000">
                <a:latin typeface="Georgia" charset="0"/>
                <a:ea typeface="MS PGothic" charset="0"/>
                <a:cs typeface="Georgia" charset="0"/>
              </a:rPr>
              <a:t>    an email with their PHI, it must be </a:t>
            </a:r>
          </a:p>
          <a:p>
            <a:pPr eaLnBrk="1" hangingPunct="1">
              <a:lnSpc>
                <a:spcPct val="90000"/>
              </a:lnSpc>
              <a:buFont typeface="Wingdings 3" charset="0"/>
              <a:buNone/>
            </a:pPr>
            <a:r>
              <a:rPr lang="en-US" sz="2000">
                <a:latin typeface="Georgia" charset="0"/>
                <a:ea typeface="MS PGothic" charset="0"/>
                <a:cs typeface="Georgia" charset="0"/>
              </a:rPr>
              <a:t>    in writing and the patient must be informed </a:t>
            </a:r>
          </a:p>
          <a:p>
            <a:pPr eaLnBrk="1" hangingPunct="1">
              <a:lnSpc>
                <a:spcPct val="90000"/>
              </a:lnSpc>
              <a:buFont typeface="Wingdings 3" charset="0"/>
              <a:buNone/>
            </a:pPr>
            <a:r>
              <a:rPr lang="en-US" sz="2000">
                <a:latin typeface="Georgia" charset="0"/>
                <a:ea typeface="MS PGothic" charset="0"/>
                <a:cs typeface="Georgia" charset="0"/>
              </a:rPr>
              <a:t>     that SDM email is not encrypted.  </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F043C0AC-A8AA-1149-817C-9608E7F214B1}" type="slidenum">
              <a:rPr lang="en-US" sz="1000">
                <a:latin typeface="Tahoma" charset="0"/>
              </a:rPr>
              <a:pPr/>
              <a:t>12</a:t>
            </a:fld>
            <a:endParaRPr lang="en-US" sz="1000">
              <a:latin typeface="Tahoma" charset="0"/>
            </a:endParaRPr>
          </a:p>
        </p:txBody>
      </p:sp>
      <p:pic>
        <p:nvPicPr>
          <p:cNvPr id="43013" name="Picture 2" descr="aol-phishing.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3276600"/>
            <a:ext cx="2946400" cy="270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97753720"/>
      </p:ext>
    </p:extLst>
  </p:cSld>
  <p:clrMapOvr>
    <a:masterClrMapping/>
  </p:clrMapOvr>
  <p:transition spd="slow" advClick="0" advTm="1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1447800"/>
            <a:ext cx="8229600" cy="4525963"/>
          </a:xfrm>
        </p:spPr>
        <p:txBody>
          <a:bodyPr/>
          <a:lstStyle/>
          <a:p>
            <a:pPr algn="ctr" eaLnBrk="1" hangingPunct="1">
              <a:lnSpc>
                <a:spcPct val="90000"/>
              </a:lnSpc>
              <a:buFontTx/>
              <a:buNone/>
            </a:pPr>
            <a:r>
              <a:rPr lang="en-US" sz="3200" b="1" i="1">
                <a:latin typeface="Times New Roman" charset="0"/>
                <a:ea typeface="MS PGothic" charset="0"/>
                <a:cs typeface="Times New Roman" charset="0"/>
              </a:rPr>
              <a:t>Practice safe internet use:</a:t>
            </a:r>
          </a:p>
          <a:p>
            <a:pPr eaLnBrk="1" hangingPunct="1">
              <a:lnSpc>
                <a:spcPct val="90000"/>
              </a:lnSpc>
            </a:pPr>
            <a:r>
              <a:rPr lang="en-US" sz="2600">
                <a:latin typeface="Times New Roman" charset="0"/>
                <a:ea typeface="MS PGothic" charset="0"/>
                <a:cs typeface="Times New Roman" charset="0"/>
              </a:rPr>
              <a:t>Accessing patient information electronically can be</a:t>
            </a:r>
          </a:p>
          <a:p>
            <a:pPr eaLnBrk="1" hangingPunct="1">
              <a:lnSpc>
                <a:spcPct val="90000"/>
              </a:lnSpc>
              <a:buFontTx/>
              <a:buNone/>
            </a:pPr>
            <a:r>
              <a:rPr lang="en-US" sz="2600">
                <a:latin typeface="Times New Roman" charset="0"/>
                <a:ea typeface="MS PGothic" charset="0"/>
                <a:cs typeface="Times New Roman" charset="0"/>
              </a:rPr>
              <a:t>	tracked back to your User ID and computer and defines the documents and time spent accessing the records.</a:t>
            </a:r>
          </a:p>
          <a:p>
            <a:pPr eaLnBrk="1" hangingPunct="1">
              <a:lnSpc>
                <a:spcPct val="90000"/>
              </a:lnSpc>
            </a:pPr>
            <a:r>
              <a:rPr lang="en-US" sz="2600">
                <a:latin typeface="Times New Roman" charset="0"/>
                <a:ea typeface="MS PGothic" charset="0"/>
                <a:cs typeface="Times New Roman" charset="0"/>
              </a:rPr>
              <a:t>Accessing sites with questionable content often results in spam or release of viruses.</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4036" name="Picture 4" descr="MPj04331530000[1]"/>
          <p:cNvSpPr>
            <a:spLocks noChangeAspect="1" noChangeArrowheads="1"/>
          </p:cNvSpPr>
          <p:nvPr/>
        </p:nvSpPr>
        <p:spPr bwMode="auto">
          <a:xfrm>
            <a:off x="5334000" y="4800600"/>
            <a:ext cx="3657600" cy="198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14800"/>
            <a:ext cx="3165475" cy="226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09203250"/>
      </p:ext>
    </p:extLst>
  </p:cSld>
  <p:clrMapOvr>
    <a:masterClrMapping/>
  </p:clrMapOvr>
  <p:transition spd="slow" advClick="0" advTm="1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3"/>
          <p:cNvSpPr>
            <a:spLocks noGrp="1" noChangeArrowheads="1"/>
          </p:cNvSpPr>
          <p:nvPr>
            <p:ph idx="1"/>
          </p:nvPr>
        </p:nvSpPr>
        <p:spPr>
          <a:xfrm>
            <a:off x="457200" y="1295400"/>
            <a:ext cx="8229600" cy="4525963"/>
          </a:xfrm>
        </p:spPr>
        <p:txBody>
          <a:bodyPr/>
          <a:lstStyle/>
          <a:p>
            <a:pPr algn="ctr" eaLnBrk="1" hangingPunct="1">
              <a:lnSpc>
                <a:spcPct val="80000"/>
              </a:lnSpc>
              <a:buFontTx/>
              <a:buNone/>
            </a:pPr>
            <a:r>
              <a:rPr lang="en-US" sz="2400" b="1" dirty="0">
                <a:latin typeface="Lucida Sans Unicode" charset="0"/>
                <a:ea typeface="MS PGothic" charset="0"/>
              </a:rPr>
              <a:t>	</a:t>
            </a:r>
            <a:r>
              <a:rPr lang="en-US" sz="3600" b="1" dirty="0">
                <a:solidFill>
                  <a:srgbClr val="FF0000"/>
                </a:solidFill>
                <a:latin typeface="Georgia" charset="0"/>
                <a:ea typeface="MS PGothic" charset="0"/>
              </a:rPr>
              <a:t>The SDM prohibits the storage or transmission of PHI on Personal Computers or Mobile Devices!!</a:t>
            </a:r>
          </a:p>
          <a:p>
            <a:pPr algn="ctr" eaLnBrk="1" hangingPunct="1">
              <a:lnSpc>
                <a:spcPct val="80000"/>
              </a:lnSpc>
              <a:buFontTx/>
              <a:buNone/>
            </a:pPr>
            <a:endParaRPr lang="en-US" sz="2400" b="1" dirty="0">
              <a:latin typeface="Georgia" charset="0"/>
              <a:ea typeface="MS PGothic" charset="0"/>
            </a:endParaRPr>
          </a:p>
          <a:p>
            <a:pPr eaLnBrk="1" hangingPunct="1">
              <a:lnSpc>
                <a:spcPct val="80000"/>
              </a:lnSpc>
              <a:buFont typeface="Wingdings" charset="0"/>
              <a:buChar char="Ø"/>
            </a:pPr>
            <a:r>
              <a:rPr lang="en-US" sz="2800" dirty="0">
                <a:latin typeface="Georgia" charset="0"/>
                <a:ea typeface="MS PGothic" charset="0"/>
              </a:rPr>
              <a:t>No </a:t>
            </a:r>
            <a:r>
              <a:rPr lang="en-US" sz="2800" dirty="0" err="1">
                <a:latin typeface="Georgia" charset="0"/>
                <a:ea typeface="MS PGothic" charset="0"/>
              </a:rPr>
              <a:t>ePHI</a:t>
            </a:r>
            <a:r>
              <a:rPr lang="en-US" sz="2800" dirty="0">
                <a:latin typeface="Georgia" charset="0"/>
                <a:ea typeface="MS PGothic" charset="0"/>
              </a:rPr>
              <a:t> on your laptops, mobile phones,  personal </a:t>
            </a:r>
            <a:r>
              <a:rPr lang="en-US" sz="2800" dirty="0" smtClean="0">
                <a:latin typeface="Georgia" charset="0"/>
                <a:ea typeface="MS PGothic" charset="0"/>
              </a:rPr>
              <a:t>computers, flash drives or digital cameras.</a:t>
            </a:r>
            <a:endParaRPr lang="en-US" sz="2800" dirty="0">
              <a:latin typeface="Georgia" charset="0"/>
              <a:ea typeface="MS PGothic" charset="0"/>
            </a:endParaRPr>
          </a:p>
          <a:p>
            <a:pPr eaLnBrk="1" hangingPunct="1">
              <a:lnSpc>
                <a:spcPct val="80000"/>
              </a:lnSpc>
              <a:buFont typeface="Wingdings" charset="0"/>
              <a:buChar char="Ø"/>
            </a:pPr>
            <a:r>
              <a:rPr lang="en-US" sz="2800" dirty="0">
                <a:latin typeface="Georgia" charset="0"/>
                <a:ea typeface="MS PGothic" charset="0"/>
              </a:rPr>
              <a:t>All </a:t>
            </a:r>
            <a:r>
              <a:rPr lang="en-US" sz="2800" dirty="0" err="1">
                <a:latin typeface="Georgia" charset="0"/>
                <a:ea typeface="MS PGothic" charset="0"/>
              </a:rPr>
              <a:t>ePHI</a:t>
            </a:r>
            <a:r>
              <a:rPr lang="en-US" sz="2800" dirty="0">
                <a:latin typeface="Georgia" charset="0"/>
                <a:ea typeface="MS PGothic" charset="0"/>
              </a:rPr>
              <a:t> must be </a:t>
            </a:r>
            <a:r>
              <a:rPr lang="en-US" sz="2800" b="1" dirty="0">
                <a:latin typeface="Georgia" charset="0"/>
                <a:ea typeface="MS PGothic" charset="0"/>
              </a:rPr>
              <a:t>DEIDENITIFIED </a:t>
            </a:r>
            <a:r>
              <a:rPr lang="en-US" sz="2800" dirty="0">
                <a:solidFill>
                  <a:srgbClr val="FF0000"/>
                </a:solidFill>
                <a:latin typeface="Georgia" charset="0"/>
                <a:ea typeface="MS PGothic" charset="0"/>
              </a:rPr>
              <a:t>PRIOR</a:t>
            </a:r>
            <a:r>
              <a:rPr lang="en-US" sz="2800" dirty="0">
                <a:latin typeface="Georgia" charset="0"/>
                <a:ea typeface="MS PGothic" charset="0"/>
              </a:rPr>
              <a:t> to storage on these devices</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86019"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C71881B6-7E6C-3948-A23F-968AE3F17BA5}" type="slidenum">
              <a:rPr lang="en-US" sz="1000">
                <a:cs typeface="Georgia" charset="0"/>
              </a:rPr>
              <a:pPr/>
              <a:t>14</a:t>
            </a:fld>
            <a:endParaRPr lang="en-US" sz="1000">
              <a:cs typeface="Georgia" charset="0"/>
            </a:endParaRPr>
          </a:p>
        </p:txBody>
      </p:sp>
      <p:pic>
        <p:nvPicPr>
          <p:cNvPr id="86020" name="Picture 2" descr="Unknow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3600" y="5109312"/>
            <a:ext cx="2292350" cy="174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4102648"/>
      </p:ext>
    </p:extLst>
  </p:cSld>
  <p:clrMapOvr>
    <a:masterClrMapping/>
  </p:clrMapOvr>
  <p:transition spd="slow" advClick="0" advTm="1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57200" y="1219200"/>
            <a:ext cx="8229600" cy="4754563"/>
          </a:xfrm>
        </p:spPr>
        <p:txBody>
          <a:bodyPr/>
          <a:lstStyle/>
          <a:p>
            <a:pPr algn="ctr" eaLnBrk="1" hangingPunct="1">
              <a:lnSpc>
                <a:spcPct val="80000"/>
              </a:lnSpc>
              <a:buFontTx/>
              <a:buNone/>
            </a:pPr>
            <a:r>
              <a:rPr lang="en-US" sz="2800" b="1">
                <a:latin typeface="Georgia" charset="0"/>
                <a:ea typeface="MS PGothic" charset="0"/>
                <a:cs typeface="Georgia" charset="0"/>
              </a:rPr>
              <a:t>De-identification of PHI:</a:t>
            </a:r>
          </a:p>
          <a:p>
            <a:r>
              <a:rPr lang="en-US" sz="1800">
                <a:latin typeface="Georgia" charset="0"/>
                <a:ea typeface="MS PGothic" charset="0"/>
                <a:cs typeface="Georgia" charset="0"/>
              </a:rPr>
              <a:t>The HIPAA Privacy Rule allows for covered entities and other health data users to create and then use and disclose </a:t>
            </a:r>
            <a:r>
              <a:rPr lang="en-US" sz="1800" u="sng">
                <a:latin typeface="Georgia" charset="0"/>
                <a:ea typeface="MS PGothic" charset="0"/>
                <a:cs typeface="Georgia" charset="0"/>
              </a:rPr>
              <a:t>de-identified </a:t>
            </a:r>
            <a:r>
              <a:rPr lang="en-US" sz="1800">
                <a:latin typeface="Georgia" charset="0"/>
                <a:ea typeface="MS PGothic" charset="0"/>
                <a:cs typeface="Georgia" charset="0"/>
              </a:rPr>
              <a:t>health information outside the disclosure restrictions on PHI.</a:t>
            </a:r>
          </a:p>
          <a:p>
            <a:endParaRPr lang="en-US" sz="1800">
              <a:latin typeface="Georgia" charset="0"/>
              <a:ea typeface="MS PGothic" charset="0"/>
              <a:cs typeface="Georgia" charset="0"/>
            </a:endParaRPr>
          </a:p>
          <a:p>
            <a:r>
              <a:rPr lang="en-US" sz="1800">
                <a:latin typeface="Georgia" charset="0"/>
                <a:ea typeface="MS PGothic" charset="0"/>
                <a:cs typeface="Georgia" charset="0"/>
              </a:rPr>
              <a:t>De-identification of a patient’s PHI mitigates privacy risks by removing health data that individually identifies the individual to the degree that there </a:t>
            </a:r>
            <a:r>
              <a:rPr lang="en-US" sz="1800" b="1">
                <a:latin typeface="Georgia" charset="0"/>
                <a:ea typeface="MS PGothic" charset="0"/>
                <a:cs typeface="Georgia" charset="0"/>
              </a:rPr>
              <a:t>is no reasonable basis to believe that the information can be used to identify the individual. </a:t>
            </a:r>
          </a:p>
          <a:p>
            <a:endParaRPr lang="en-US" sz="1800" b="1">
              <a:latin typeface="Georgia" charset="0"/>
              <a:ea typeface="MS PGothic" charset="0"/>
              <a:cs typeface="Georgia" charset="0"/>
            </a:endParaRPr>
          </a:p>
          <a:p>
            <a:r>
              <a:rPr lang="en-US" sz="1800">
                <a:latin typeface="Georgia" charset="0"/>
                <a:ea typeface="MS PGothic" charset="0"/>
                <a:cs typeface="Georgia" charset="0"/>
              </a:rPr>
              <a:t>De-identification occurs either by: (1) meeting the </a:t>
            </a:r>
            <a:r>
              <a:rPr lang="en-US" sz="1800" b="1">
                <a:latin typeface="Georgia" charset="0"/>
                <a:ea typeface="MS PGothic" charset="0"/>
                <a:cs typeface="Georgia" charset="0"/>
              </a:rPr>
              <a:t>safe harbor </a:t>
            </a:r>
            <a:r>
              <a:rPr lang="en-US" sz="1800">
                <a:latin typeface="Georgia" charset="0"/>
                <a:ea typeface="MS PGothic" charset="0"/>
                <a:cs typeface="Georgia" charset="0"/>
              </a:rPr>
              <a:t>in removing </a:t>
            </a:r>
            <a:r>
              <a:rPr lang="en-US" sz="1800" b="1">
                <a:latin typeface="Georgia" charset="0"/>
                <a:ea typeface="MS PGothic" charset="0"/>
                <a:cs typeface="Georgia" charset="0"/>
              </a:rPr>
              <a:t>18 identifiers </a:t>
            </a:r>
            <a:r>
              <a:rPr lang="en-US" sz="1800">
                <a:latin typeface="Georgia" charset="0"/>
                <a:ea typeface="MS PGothic" charset="0"/>
                <a:cs typeface="Georgia" charset="0"/>
              </a:rPr>
              <a:t>and verifying there is no actual knowledge that the residual information can identify the individual; or (2) an</a:t>
            </a:r>
            <a:r>
              <a:rPr lang="en-US" sz="1800" b="1">
                <a:latin typeface="Georgia" charset="0"/>
                <a:ea typeface="MS PGothic" charset="0"/>
                <a:cs typeface="Georgia" charset="0"/>
              </a:rPr>
              <a:t> expert </a:t>
            </a:r>
            <a:r>
              <a:rPr lang="en-US" sz="1800">
                <a:latin typeface="Georgia" charset="0"/>
                <a:ea typeface="MS PGothic" charset="0"/>
                <a:cs typeface="Georgia" charset="0"/>
              </a:rPr>
              <a:t>has documented its statistical or scientific analysis determining that there is a </a:t>
            </a:r>
            <a:r>
              <a:rPr lang="en-US" sz="1800" i="1">
                <a:latin typeface="Georgia" charset="0"/>
                <a:ea typeface="MS PGothic" charset="0"/>
                <a:cs typeface="Georgia" charset="0"/>
              </a:rPr>
              <a:t>very small</a:t>
            </a:r>
            <a:r>
              <a:rPr lang="en-US" sz="1800">
                <a:latin typeface="Georgia" charset="0"/>
                <a:ea typeface="MS PGothic" charset="0"/>
                <a:cs typeface="Georgia" charset="0"/>
              </a:rPr>
              <a:t> </a:t>
            </a:r>
            <a:r>
              <a:rPr lang="en-US" sz="1800" i="1">
                <a:latin typeface="Georgia" charset="0"/>
                <a:ea typeface="MS PGothic" charset="0"/>
                <a:cs typeface="Georgia" charset="0"/>
              </a:rPr>
              <a:t>risk</a:t>
            </a:r>
            <a:r>
              <a:rPr lang="en-US" sz="1800">
                <a:latin typeface="Georgia" charset="0"/>
                <a:ea typeface="MS PGothic" charset="0"/>
                <a:cs typeface="Georgia" charset="0"/>
              </a:rPr>
              <a:t> of an anticipated recipient using such health information with other reasonably available information to identify an individual who is a subject of the information.</a:t>
            </a:r>
          </a:p>
          <a:p>
            <a:pPr eaLnBrk="1" hangingPunct="1">
              <a:lnSpc>
                <a:spcPct val="80000"/>
              </a:lnSpc>
              <a:buFontTx/>
              <a:buNone/>
            </a:pPr>
            <a:r>
              <a:rPr lang="en-US" sz="2400" b="1">
                <a:latin typeface="Georgia" charset="0"/>
                <a:ea typeface="MS PGothic" charset="0"/>
                <a:cs typeface="Georgia" charset="0"/>
              </a:rPr>
              <a:t>	</a:t>
            </a:r>
            <a:endParaRPr lang="en-US" sz="2000" b="1">
              <a:latin typeface="Georgia" charset="0"/>
              <a:ea typeface="MS PGothic" charset="0"/>
              <a:cs typeface="Georgia" charset="0"/>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5DF196CF-4429-2B4A-91DA-082F6900E10B}" type="slidenum">
              <a:rPr lang="en-US" sz="1000">
                <a:latin typeface="Tahoma" charset="0"/>
              </a:rPr>
              <a:pPr/>
              <a:t>15</a:t>
            </a:fld>
            <a:endParaRPr lang="en-US" sz="1000">
              <a:latin typeface="Tahoma" charset="0"/>
            </a:endParaRPr>
          </a:p>
        </p:txBody>
      </p:sp>
      <p:sp>
        <p:nvSpPr>
          <p:cNvPr id="45061"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Tree>
    <p:extLst>
      <p:ext uri="{BB962C8B-B14F-4D97-AF65-F5344CB8AC3E}">
        <p14:creationId xmlns:p14="http://schemas.microsoft.com/office/powerpoint/2010/main" val="4205586608"/>
      </p:ext>
    </p:extLst>
  </p:cSld>
  <p:clrMapOvr>
    <a:masterClrMapping/>
  </p:clrMapOvr>
  <p:transition spd="slow" advClick="0" advTm="1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76200" y="1524000"/>
            <a:ext cx="8229600" cy="4525963"/>
          </a:xfrm>
        </p:spPr>
        <p:txBody>
          <a:bodyPr/>
          <a:lstStyle/>
          <a:p>
            <a:pPr algn="ctr" eaLnBrk="1" hangingPunct="1">
              <a:buFontTx/>
              <a:buNone/>
            </a:pPr>
            <a:r>
              <a:rPr lang="en-US" sz="3600" b="1" u="sng">
                <a:latin typeface="Georgia" charset="0"/>
                <a:ea typeface="MS PGothic" charset="0"/>
                <a:cs typeface="Georgia" charset="0"/>
              </a:rPr>
              <a:t>Shredding Bins</a:t>
            </a:r>
          </a:p>
          <a:p>
            <a:pPr algn="ctr" eaLnBrk="1" hangingPunct="1">
              <a:buFontTx/>
              <a:buNone/>
            </a:pPr>
            <a:r>
              <a:rPr lang="en-US" sz="3600">
                <a:latin typeface="Georgia" charset="0"/>
                <a:ea typeface="MS PGothic" charset="0"/>
                <a:cs typeface="Georgia" charset="0"/>
              </a:rPr>
              <a:t>Always use them unless the documents are . . .</a:t>
            </a:r>
          </a:p>
          <a:p>
            <a:pPr algn="ctr" eaLnBrk="1" hangingPunct="1">
              <a:buFontTx/>
              <a:buNone/>
            </a:pPr>
            <a:endParaRPr lang="en-US">
              <a:latin typeface="Georgia" charset="0"/>
              <a:ea typeface="MS PGothic" charset="0"/>
              <a:cs typeface="Georgia" charset="0"/>
            </a:endParaRPr>
          </a:p>
          <a:p>
            <a:pPr lvl="2" eaLnBrk="1" hangingPunct="1"/>
            <a:r>
              <a:rPr lang="en-US" sz="3600" b="1">
                <a:latin typeface="Georgia" charset="0"/>
                <a:ea typeface="MS PGothic" charset="0"/>
                <a:cs typeface="Georgia" charset="0"/>
              </a:rPr>
              <a:t>Daily gossip    </a:t>
            </a:r>
          </a:p>
          <a:p>
            <a:pPr lvl="2" eaLnBrk="1" hangingPunct="1"/>
            <a:r>
              <a:rPr lang="en-US" sz="3600" b="1">
                <a:latin typeface="Georgia" charset="0"/>
                <a:ea typeface="MS PGothic" charset="0"/>
                <a:cs typeface="Georgia" charset="0"/>
              </a:rPr>
              <a:t>Daily trash</a:t>
            </a:r>
          </a:p>
          <a:p>
            <a:pPr lvl="2" eaLnBrk="1" hangingPunct="1"/>
            <a:r>
              <a:rPr lang="en-US" sz="3600" b="1">
                <a:latin typeface="Georgia" charset="0"/>
                <a:ea typeface="MS PGothic" charset="0"/>
                <a:cs typeface="Georgia" charset="0"/>
              </a:rPr>
              <a:t>Public</a:t>
            </a:r>
          </a:p>
        </p:txBody>
      </p:sp>
      <p:sp>
        <p:nvSpPr>
          <p:cNvPr id="2" name="Title 1"/>
          <p:cNvSpPr>
            <a:spLocks noGrp="1"/>
          </p:cNvSpPr>
          <p:nvPr>
            <p:ph type="title"/>
          </p:nvPr>
        </p:nvSpPr>
        <p:spPr/>
        <p:txBody>
          <a:bodyPr/>
          <a:lstStyle/>
          <a:p>
            <a:pPr eaLnBrk="1" hangingPunct="1">
              <a:defRPr/>
            </a:pPr>
            <a:r>
              <a:rPr lang="en-US" dirty="0" smtClean="0"/>
              <a:t>HIPAA-HITECH TRAINING</a:t>
            </a:r>
            <a:endParaRPr lang="en-US" dirty="0"/>
          </a:p>
        </p:txBody>
      </p:sp>
      <p:sp>
        <p:nvSpPr>
          <p:cNvPr id="3584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084F0C3E-CB6B-4146-AFDB-3A96E1F6C777}" type="slidenum">
              <a:rPr lang="en-US" sz="1000">
                <a:latin typeface="Tahoma" charset="0"/>
              </a:rPr>
              <a:pPr/>
              <a:t>16</a:t>
            </a:fld>
            <a:endParaRPr lang="en-US" sz="1000">
              <a:latin typeface="Tahoma" charset="0"/>
            </a:endParaRPr>
          </a:p>
        </p:txBody>
      </p:sp>
      <p:sp>
        <p:nvSpPr>
          <p:cNvPr id="35845" name="Picture 5" descr="MCj04401050000[1]"/>
          <p:cNvSpPr>
            <a:spLocks noChangeAspect="1" noChangeArrowheads="1"/>
          </p:cNvSpPr>
          <p:nvPr/>
        </p:nvSpPr>
        <p:spPr bwMode="auto">
          <a:xfrm>
            <a:off x="6400800" y="3505200"/>
            <a:ext cx="203200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358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505200"/>
            <a:ext cx="4968875" cy="2362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88071725"/>
      </p:ext>
    </p:extLst>
  </p:cSld>
  <p:clrMapOvr>
    <a:masterClrMapping/>
  </p:clrMapOvr>
  <p:transition spd="slow" advClick="0" advTm="1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36563" y="1524000"/>
            <a:ext cx="8229600" cy="4525963"/>
          </a:xfrm>
        </p:spPr>
        <p:txBody>
          <a:bodyPr/>
          <a:lstStyle/>
          <a:p>
            <a:pPr marL="109537" indent="0" algn="ctr" eaLnBrk="1" hangingPunct="1">
              <a:buFont typeface="Wingdings 3" pitchFamily="18" charset="2"/>
              <a:buNone/>
              <a:defRPr/>
            </a:pPr>
            <a:r>
              <a:rPr lang="en-US" altLang="en-US" sz="3200" b="1" dirty="0" smtClean="0">
                <a:latin typeface="Georgia"/>
                <a:cs typeface="Georgia"/>
              </a:rPr>
              <a:t>Electronic information can also be lost or stolen:</a:t>
            </a:r>
          </a:p>
          <a:p>
            <a:pPr eaLnBrk="1" hangingPunct="1">
              <a:buFont typeface="Wingdings 3" pitchFamily="18" charset="2"/>
              <a:buChar char=""/>
              <a:defRPr/>
            </a:pPr>
            <a:r>
              <a:rPr lang="en-US" altLang="en-US" sz="2800" dirty="0" smtClean="0">
                <a:latin typeface="Georgia"/>
                <a:cs typeface="Georgia"/>
              </a:rPr>
              <a:t>Lost/stolen laptops, cell phones, tablets and digital cameras</a:t>
            </a:r>
          </a:p>
          <a:p>
            <a:pPr eaLnBrk="1" hangingPunct="1">
              <a:buFont typeface="Wingdings 3" pitchFamily="18" charset="2"/>
              <a:buChar char=""/>
              <a:defRPr/>
            </a:pPr>
            <a:r>
              <a:rPr lang="en-US" altLang="en-US" sz="2800" dirty="0" smtClean="0">
                <a:latin typeface="Georgia"/>
                <a:cs typeface="Georgia"/>
              </a:rPr>
              <a:t>Lost/stolen zip disks, CDs, flash drives</a:t>
            </a:r>
          </a:p>
          <a:p>
            <a:pPr eaLnBrk="1" hangingPunct="1">
              <a:buFont typeface="Wingdings 3" pitchFamily="18" charset="2"/>
              <a:buChar char=""/>
              <a:defRPr/>
            </a:pPr>
            <a:r>
              <a:rPr lang="en-US" altLang="en-US" sz="2800" dirty="0" smtClean="0">
                <a:latin typeface="Georgia"/>
                <a:cs typeface="Georgia"/>
              </a:rPr>
              <a:t>Unprotected systems were hacked</a:t>
            </a:r>
          </a:p>
          <a:p>
            <a:pPr eaLnBrk="1" hangingPunct="1">
              <a:buFont typeface="Wingdings 3" pitchFamily="18" charset="2"/>
              <a:buChar char=""/>
              <a:defRPr/>
            </a:pPr>
            <a:r>
              <a:rPr lang="en-US" altLang="en-US" sz="2800" dirty="0" smtClean="0">
                <a:latin typeface="Georgia"/>
                <a:cs typeface="Georgia"/>
              </a:rPr>
              <a:t>Email sent to the wrong address or wrong person (faxes have same issues)</a:t>
            </a:r>
          </a:p>
          <a:p>
            <a:pPr eaLnBrk="1" hangingPunct="1">
              <a:buFont typeface="Wingdings 3" pitchFamily="18" charset="2"/>
              <a:buChar char=""/>
              <a:defRPr/>
            </a:pPr>
            <a:r>
              <a:rPr lang="en-US" altLang="en-US" sz="2800" dirty="0" smtClean="0">
                <a:latin typeface="Georgia"/>
                <a:cs typeface="Georgia"/>
              </a:rPr>
              <a:t>User not logged off of system</a:t>
            </a:r>
          </a:p>
        </p:txBody>
      </p:sp>
      <p:sp>
        <p:nvSpPr>
          <p:cNvPr id="2" name="Title 1"/>
          <p:cNvSpPr>
            <a:spLocks noGrp="1"/>
          </p:cNvSpPr>
          <p:nvPr>
            <p:ph type="title"/>
          </p:nvPr>
        </p:nvSpPr>
        <p:spPr/>
        <p:txBody>
          <a:bodyPr/>
          <a:lstStyle/>
          <a:p>
            <a:pPr eaLnBrk="1" hangingPunct="1">
              <a:defRPr/>
            </a:pPr>
            <a:r>
              <a:rPr lang="en-US" dirty="0" smtClean="0"/>
              <a:t>HIPAA-HITECH TRAINING</a:t>
            </a:r>
            <a:endParaRPr lang="en-US" dirty="0"/>
          </a:p>
        </p:txBody>
      </p:sp>
      <p:sp>
        <p:nvSpPr>
          <p:cNvPr id="4096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D1CBDDD-1643-A64E-B81F-5CF4951C7D65}" type="slidenum">
              <a:rPr lang="en-US" sz="1000">
                <a:cs typeface="Georgia" charset="0"/>
              </a:rPr>
              <a:pPr/>
              <a:t>17</a:t>
            </a:fld>
            <a:endParaRPr lang="en-US" sz="1000">
              <a:cs typeface="Georgia" charset="0"/>
            </a:endParaRPr>
          </a:p>
        </p:txBody>
      </p:sp>
      <p:sp>
        <p:nvSpPr>
          <p:cNvPr id="40964" name="Picture 4" descr="MCj02908650000[1]"/>
          <p:cNvSpPr>
            <a:spLocks noChangeAspect="1" noChangeArrowheads="1"/>
          </p:cNvSpPr>
          <p:nvPr/>
        </p:nvSpPr>
        <p:spPr bwMode="auto">
          <a:xfrm>
            <a:off x="6858000" y="4800600"/>
            <a:ext cx="1773238" cy="182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40965"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00800" y="4953000"/>
            <a:ext cx="1762125" cy="1762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82789482"/>
      </p:ext>
    </p:extLst>
  </p:cSld>
  <p:clrMapOvr>
    <a:masterClrMapping/>
  </p:clrMapOvr>
  <p:transition spd="slow" advClick="0" advTm="1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a:xfrm>
            <a:off x="457200" y="1447800"/>
            <a:ext cx="8229600" cy="4525963"/>
          </a:xfrm>
        </p:spPr>
        <p:txBody>
          <a:bodyPr/>
          <a:lstStyle/>
          <a:p>
            <a:pPr algn="ctr" eaLnBrk="1" hangingPunct="1">
              <a:lnSpc>
                <a:spcPct val="80000"/>
              </a:lnSpc>
              <a:buFontTx/>
              <a:buNone/>
            </a:pPr>
            <a:r>
              <a:rPr lang="en-US" sz="2400" b="1" dirty="0">
                <a:latin typeface="Lucida Sans Unicode" charset="0"/>
                <a:ea typeface="MS PGothic" charset="0"/>
                <a:cs typeface="Georgia" charset="0"/>
              </a:rPr>
              <a:t>	</a:t>
            </a:r>
            <a:r>
              <a:rPr lang="en-US" sz="2800" b="1" dirty="0">
                <a:latin typeface="Georgia" charset="0"/>
                <a:ea typeface="MS PGothic" charset="0"/>
                <a:cs typeface="Georgia" charset="0"/>
              </a:rPr>
              <a:t>Physically secure your area and data when unattended</a:t>
            </a:r>
          </a:p>
          <a:p>
            <a:pPr algn="ctr" eaLnBrk="1" hangingPunct="1">
              <a:lnSpc>
                <a:spcPct val="80000"/>
              </a:lnSpc>
              <a:buFontTx/>
              <a:buNone/>
            </a:pPr>
            <a:endParaRPr lang="en-US" sz="2400" b="1" dirty="0">
              <a:latin typeface="Georgia" charset="0"/>
              <a:ea typeface="MS PGothic" charset="0"/>
              <a:cs typeface="Georgia" charset="0"/>
            </a:endParaRPr>
          </a:p>
          <a:p>
            <a:pPr eaLnBrk="1" hangingPunct="1">
              <a:lnSpc>
                <a:spcPct val="80000"/>
              </a:lnSpc>
            </a:pPr>
            <a:r>
              <a:rPr lang="en-US" sz="2400" dirty="0">
                <a:latin typeface="Georgia" charset="0"/>
                <a:ea typeface="MS PGothic" charset="0"/>
                <a:cs typeface="Georgia" charset="0"/>
              </a:rPr>
              <a:t>Secure your files and portable equipment - including </a:t>
            </a:r>
            <a:r>
              <a:rPr lang="en-US" sz="2400" dirty="0" smtClean="0">
                <a:latin typeface="Georgia" charset="0"/>
                <a:ea typeface="MS PGothic" charset="0"/>
                <a:cs typeface="Georgia" charset="0"/>
              </a:rPr>
              <a:t>flash drives.</a:t>
            </a:r>
            <a:endParaRPr lang="en-US" sz="2400" dirty="0">
              <a:latin typeface="Georgia" charset="0"/>
              <a:ea typeface="MS PGothic" charset="0"/>
              <a:cs typeface="Georgia" charset="0"/>
            </a:endParaRPr>
          </a:p>
          <a:p>
            <a:pPr eaLnBrk="1" hangingPunct="1">
              <a:lnSpc>
                <a:spcPct val="80000"/>
              </a:lnSpc>
            </a:pPr>
            <a:r>
              <a:rPr lang="en-US" sz="2400" dirty="0">
                <a:latin typeface="Georgia" charset="0"/>
                <a:ea typeface="MS PGothic" charset="0"/>
                <a:cs typeface="Georgia" charset="0"/>
              </a:rPr>
              <a:t>Secure laptop computers </a:t>
            </a:r>
          </a:p>
          <a:p>
            <a:pPr eaLnBrk="1" hangingPunct="1">
              <a:lnSpc>
                <a:spcPct val="80000"/>
              </a:lnSpc>
            </a:pPr>
            <a:r>
              <a:rPr lang="en-US" sz="2400" dirty="0">
                <a:latin typeface="Georgia" charset="0"/>
                <a:ea typeface="MS PGothic" charset="0"/>
                <a:cs typeface="Georgia" charset="0"/>
              </a:rPr>
              <a:t>Never share your access code, card, or key.</a:t>
            </a:r>
          </a:p>
          <a:p>
            <a:pPr eaLnBrk="1" hangingPunct="1">
              <a:lnSpc>
                <a:spcPct val="80000"/>
              </a:lnSpc>
            </a:pPr>
            <a:r>
              <a:rPr lang="en-US" sz="2400" dirty="0">
                <a:latin typeface="Georgia" charset="0"/>
                <a:ea typeface="MS PGothic" charset="0"/>
                <a:cs typeface="Georgia" charset="0"/>
              </a:rPr>
              <a:t>Don’t install unknown or unsolicited programs or download without authorization on your computer.</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3789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1877A4F3-6696-6641-83E9-3000B101734D}" type="slidenum">
              <a:rPr lang="en-US" sz="1000">
                <a:latin typeface="Tahoma" charset="0"/>
              </a:rPr>
              <a:pPr/>
              <a:t>18</a:t>
            </a:fld>
            <a:endParaRPr lang="en-US" sz="1000">
              <a:latin typeface="Tahoma" charset="0"/>
            </a:endParaRP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2324100" cy="1962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5827040"/>
      </p:ext>
    </p:extLst>
  </p:cSld>
  <p:clrMapOvr>
    <a:masterClrMapping/>
  </p:clrMapOvr>
  <p:transition spd="slow" advClick="0" advTm="1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idx="1"/>
          </p:nvPr>
        </p:nvSpPr>
        <p:spPr>
          <a:xfrm>
            <a:off x="457200" y="1219200"/>
            <a:ext cx="8229600" cy="4754563"/>
          </a:xfrm>
        </p:spPr>
        <p:txBody>
          <a:bodyPr/>
          <a:lstStyle/>
          <a:p>
            <a:pPr algn="ctr" eaLnBrk="1" hangingPunct="1">
              <a:lnSpc>
                <a:spcPct val="80000"/>
              </a:lnSpc>
              <a:buFontTx/>
              <a:buNone/>
            </a:pPr>
            <a:r>
              <a:rPr lang="en-US" sz="2800" b="1">
                <a:latin typeface="Georgia" charset="0"/>
                <a:ea typeface="MS PGothic" charset="0"/>
                <a:cs typeface="Georgia" charset="0"/>
              </a:rPr>
              <a:t>De-identification of PHI:</a:t>
            </a:r>
          </a:p>
          <a:p>
            <a:r>
              <a:rPr lang="en-US" sz="1800">
                <a:latin typeface="Georgia" charset="0"/>
                <a:ea typeface="MS PGothic" charset="0"/>
                <a:cs typeface="Georgia" charset="0"/>
              </a:rPr>
              <a:t>The HIPAA Privacy Rule allows for covered entities and other health data users to create and then use and disclose </a:t>
            </a:r>
            <a:r>
              <a:rPr lang="en-US" sz="1800" u="sng">
                <a:latin typeface="Georgia" charset="0"/>
                <a:ea typeface="MS PGothic" charset="0"/>
                <a:cs typeface="Georgia" charset="0"/>
              </a:rPr>
              <a:t>de-identified </a:t>
            </a:r>
            <a:r>
              <a:rPr lang="en-US" sz="1800">
                <a:latin typeface="Georgia" charset="0"/>
                <a:ea typeface="MS PGothic" charset="0"/>
                <a:cs typeface="Georgia" charset="0"/>
              </a:rPr>
              <a:t>health information outside the disclosure restrictions on PHI.</a:t>
            </a:r>
          </a:p>
          <a:p>
            <a:endParaRPr lang="en-US" sz="1800">
              <a:latin typeface="Georgia" charset="0"/>
              <a:ea typeface="MS PGothic" charset="0"/>
              <a:cs typeface="Georgia" charset="0"/>
            </a:endParaRPr>
          </a:p>
          <a:p>
            <a:r>
              <a:rPr lang="en-US" sz="1800">
                <a:latin typeface="Georgia" charset="0"/>
                <a:ea typeface="MS PGothic" charset="0"/>
                <a:cs typeface="Georgia" charset="0"/>
              </a:rPr>
              <a:t>De-identification of a patient’s PHI mitigates privacy risks by removing health data that individually identifies the individual to the degree that there </a:t>
            </a:r>
            <a:r>
              <a:rPr lang="en-US" sz="1800" b="1">
                <a:latin typeface="Georgia" charset="0"/>
                <a:ea typeface="MS PGothic" charset="0"/>
                <a:cs typeface="Georgia" charset="0"/>
              </a:rPr>
              <a:t>is no reasonable basis to believe that the information can be used to identify the individual. </a:t>
            </a:r>
          </a:p>
          <a:p>
            <a:endParaRPr lang="en-US" sz="1800" b="1">
              <a:latin typeface="Georgia" charset="0"/>
              <a:ea typeface="MS PGothic" charset="0"/>
              <a:cs typeface="Georgia" charset="0"/>
            </a:endParaRPr>
          </a:p>
          <a:p>
            <a:r>
              <a:rPr lang="en-US" sz="1800">
                <a:latin typeface="Georgia" charset="0"/>
                <a:ea typeface="MS PGothic" charset="0"/>
                <a:cs typeface="Georgia" charset="0"/>
              </a:rPr>
              <a:t>De-identification occurs either by: (1) meeting the </a:t>
            </a:r>
            <a:r>
              <a:rPr lang="en-US" sz="1800" b="1">
                <a:latin typeface="Georgia" charset="0"/>
                <a:ea typeface="MS PGothic" charset="0"/>
                <a:cs typeface="Georgia" charset="0"/>
              </a:rPr>
              <a:t>safe harbor </a:t>
            </a:r>
            <a:r>
              <a:rPr lang="en-US" sz="1800">
                <a:latin typeface="Georgia" charset="0"/>
                <a:ea typeface="MS PGothic" charset="0"/>
                <a:cs typeface="Georgia" charset="0"/>
              </a:rPr>
              <a:t>in removing </a:t>
            </a:r>
            <a:r>
              <a:rPr lang="en-US" sz="1800" b="1">
                <a:latin typeface="Georgia" charset="0"/>
                <a:ea typeface="MS PGothic" charset="0"/>
                <a:cs typeface="Georgia" charset="0"/>
              </a:rPr>
              <a:t>18 identifiers </a:t>
            </a:r>
            <a:r>
              <a:rPr lang="en-US" sz="1800">
                <a:latin typeface="Georgia" charset="0"/>
                <a:ea typeface="MS PGothic" charset="0"/>
                <a:cs typeface="Georgia" charset="0"/>
              </a:rPr>
              <a:t>and verifying there is no actual knowledge that the residual information can identify the individual; or (2) an</a:t>
            </a:r>
            <a:r>
              <a:rPr lang="en-US" sz="1800" b="1">
                <a:latin typeface="Georgia" charset="0"/>
                <a:ea typeface="MS PGothic" charset="0"/>
                <a:cs typeface="Georgia" charset="0"/>
              </a:rPr>
              <a:t> expert </a:t>
            </a:r>
            <a:r>
              <a:rPr lang="en-US" sz="1800">
                <a:latin typeface="Georgia" charset="0"/>
                <a:ea typeface="MS PGothic" charset="0"/>
                <a:cs typeface="Georgia" charset="0"/>
              </a:rPr>
              <a:t>has documented its statistical or scientific analysis determining that there is a </a:t>
            </a:r>
            <a:r>
              <a:rPr lang="en-US" sz="1800" i="1">
                <a:latin typeface="Georgia" charset="0"/>
                <a:ea typeface="MS PGothic" charset="0"/>
                <a:cs typeface="Georgia" charset="0"/>
              </a:rPr>
              <a:t>very small</a:t>
            </a:r>
            <a:r>
              <a:rPr lang="en-US" sz="1800">
                <a:latin typeface="Georgia" charset="0"/>
                <a:ea typeface="MS PGothic" charset="0"/>
                <a:cs typeface="Georgia" charset="0"/>
              </a:rPr>
              <a:t> </a:t>
            </a:r>
            <a:r>
              <a:rPr lang="en-US" sz="1800" i="1">
                <a:latin typeface="Georgia" charset="0"/>
                <a:ea typeface="MS PGothic" charset="0"/>
                <a:cs typeface="Georgia" charset="0"/>
              </a:rPr>
              <a:t>risk</a:t>
            </a:r>
            <a:r>
              <a:rPr lang="en-US" sz="1800">
                <a:latin typeface="Georgia" charset="0"/>
                <a:ea typeface="MS PGothic" charset="0"/>
                <a:cs typeface="Georgia" charset="0"/>
              </a:rPr>
              <a:t> of an anticipated recipient using such health information with other reasonably available information to identify an individual who is a subject of the information.</a:t>
            </a:r>
          </a:p>
          <a:p>
            <a:pPr eaLnBrk="1" hangingPunct="1">
              <a:lnSpc>
                <a:spcPct val="80000"/>
              </a:lnSpc>
              <a:buFontTx/>
              <a:buNone/>
            </a:pPr>
            <a:r>
              <a:rPr lang="en-US" sz="2400" b="1">
                <a:latin typeface="Georgia" charset="0"/>
                <a:ea typeface="MS PGothic" charset="0"/>
                <a:cs typeface="Georgia" charset="0"/>
              </a:rPr>
              <a:t>	</a:t>
            </a:r>
            <a:endParaRPr lang="en-US" sz="2000" b="1">
              <a:latin typeface="Georgia" charset="0"/>
              <a:ea typeface="MS PGothic" charset="0"/>
              <a:cs typeface="Georgia" charset="0"/>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506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5DF196CF-4429-2B4A-91DA-082F6900E10B}" type="slidenum">
              <a:rPr lang="en-US" sz="1000">
                <a:latin typeface="Tahoma" charset="0"/>
              </a:rPr>
              <a:pPr/>
              <a:t>19</a:t>
            </a:fld>
            <a:endParaRPr lang="en-US" sz="1000">
              <a:latin typeface="Tahoma" charset="0"/>
            </a:endParaRPr>
          </a:p>
        </p:txBody>
      </p:sp>
      <p:sp>
        <p:nvSpPr>
          <p:cNvPr id="45061"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Tree>
    <p:extLst>
      <p:ext uri="{BB962C8B-B14F-4D97-AF65-F5344CB8AC3E}">
        <p14:creationId xmlns:p14="http://schemas.microsoft.com/office/powerpoint/2010/main" val="296068128"/>
      </p:ext>
    </p:extLst>
  </p:cSld>
  <p:clrMapOvr>
    <a:masterClrMapping/>
  </p:clrMapOvr>
  <p:transition spd="slow" advClick="0" advTm="1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4"/>
          <p:cNvSpPr>
            <a:spLocks noGrp="1"/>
          </p:cNvSpPr>
          <p:nvPr>
            <p:ph idx="1"/>
          </p:nvPr>
        </p:nvSpPr>
        <p:spPr>
          <a:xfrm>
            <a:off x="457200" y="1447800"/>
            <a:ext cx="8305800" cy="4800600"/>
          </a:xfrm>
        </p:spPr>
        <p:txBody>
          <a:bodyPr/>
          <a:lstStyle/>
          <a:p>
            <a:pPr marL="582613" indent="-571500" eaLnBrk="1" hangingPunct="1">
              <a:buClr>
                <a:srgbClr val="3366FF"/>
              </a:buClr>
              <a:buFont typeface="Wingdings" charset="0"/>
              <a:buChar char="Ø"/>
            </a:pPr>
            <a:r>
              <a:rPr lang="en-US" sz="3200">
                <a:latin typeface="Georgia" charset="0"/>
                <a:ea typeface="MS PGothic" charset="0"/>
                <a:cs typeface="Georgia" charset="0"/>
              </a:rPr>
              <a:t>SDM HIPAA Privacy Officer:</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rPr>
              <a:t>Sarah L. Augustynek, JD/MPH, SDM Compliance Officer</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rPr>
              <a:t>716-829-3332</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hlinkClick r:id="rId3"/>
              </a:rPr>
              <a:t>slcouch@buffalo.edu</a:t>
            </a:r>
            <a:endParaRPr lang="en-US" sz="2400">
              <a:latin typeface="Georgia" charset="0"/>
              <a:ea typeface="MS PGothic" charset="0"/>
              <a:cs typeface="Georgia" charset="0"/>
            </a:endParaRPr>
          </a:p>
          <a:p>
            <a:pPr marL="838200" lvl="1" indent="-571500" eaLnBrk="1" hangingPunct="1">
              <a:spcBef>
                <a:spcPts val="400"/>
              </a:spcBef>
              <a:buClr>
                <a:srgbClr val="3366FF"/>
              </a:buClr>
              <a:buFont typeface="Wingdings" charset="0"/>
              <a:buChar char="Ø"/>
            </a:pPr>
            <a:endParaRPr lang="en-US" sz="4000">
              <a:latin typeface="Georgia" charset="0"/>
              <a:ea typeface="MS PGothic" charset="0"/>
              <a:cs typeface="Georgia" charset="0"/>
            </a:endParaRPr>
          </a:p>
          <a:p>
            <a:pPr marL="582613" indent="-571500" eaLnBrk="1" hangingPunct="1">
              <a:buClr>
                <a:srgbClr val="3366FF"/>
              </a:buClr>
              <a:buFont typeface="Wingdings" charset="0"/>
              <a:buChar char="Ø"/>
            </a:pPr>
            <a:r>
              <a:rPr lang="en-US" sz="3200">
                <a:latin typeface="Georgia" charset="0"/>
                <a:ea typeface="MS PGothic" charset="0"/>
                <a:cs typeface="Georgia" charset="0"/>
              </a:rPr>
              <a:t>SDM HIPAA Security Officer:</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rPr>
              <a:t>Gunther Kohn, CIO</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rPr>
              <a:t>716-829-2057</a:t>
            </a:r>
          </a:p>
          <a:p>
            <a:pPr marL="838200" lvl="1" indent="-571500" eaLnBrk="1" hangingPunct="1">
              <a:spcBef>
                <a:spcPts val="400"/>
              </a:spcBef>
              <a:buClr>
                <a:srgbClr val="3366FF"/>
              </a:buClr>
              <a:buFont typeface="Wingdings" charset="0"/>
              <a:buChar char="Ø"/>
            </a:pPr>
            <a:r>
              <a:rPr lang="en-US" sz="2400">
                <a:latin typeface="Georgia" charset="0"/>
                <a:ea typeface="MS PGothic" charset="0"/>
                <a:cs typeface="Georgia" charset="0"/>
              </a:rPr>
              <a:t>gkohn@buffalo.edu</a:t>
            </a:r>
          </a:p>
          <a:p>
            <a:pPr marL="582613" indent="-571500" eaLnBrk="1" hangingPunct="1">
              <a:buClr>
                <a:srgbClr val="3366FF"/>
              </a:buClr>
              <a:buFont typeface="Wingdings 3" charset="0"/>
              <a:buNone/>
            </a:pPr>
            <a:endParaRPr lang="en-US" sz="2400">
              <a:latin typeface="Georgia" charset="0"/>
              <a:ea typeface="MS PGothic" charset="0"/>
              <a:cs typeface="Georgia" charset="0"/>
            </a:endParaRPr>
          </a:p>
          <a:p>
            <a:pPr marL="582613" indent="-571500" eaLnBrk="1" hangingPunct="1">
              <a:buClr>
                <a:srgbClr val="3366FF"/>
              </a:buClr>
              <a:buFont typeface="Wingdings" charset="0"/>
              <a:buChar char="Ø"/>
            </a:pPr>
            <a:endParaRPr lang="en-US" sz="4000">
              <a:latin typeface="Georgia" charset="0"/>
              <a:ea typeface="MS PGothic" charset="0"/>
              <a:cs typeface="Georgia" charset="0"/>
            </a:endParaRPr>
          </a:p>
          <a:p>
            <a:pPr marL="582613" indent="-571500" eaLnBrk="1" hangingPunct="1">
              <a:buClr>
                <a:srgbClr val="3366FF"/>
              </a:buClr>
              <a:buFont typeface="Wingdings" charset="0"/>
              <a:buChar char="Ø"/>
            </a:pPr>
            <a:endParaRPr lang="en-US" sz="4000">
              <a:latin typeface="Georgia" charset="0"/>
              <a:ea typeface="MS PGothic" charset="0"/>
              <a:cs typeface="Georgia" charset="0"/>
            </a:endParaRPr>
          </a:p>
          <a:p>
            <a:pPr marL="582613" indent="-571500" eaLnBrk="1" hangingPunct="1"/>
            <a:endParaRPr lang="en-US">
              <a:latin typeface="Georgia" charset="0"/>
              <a:ea typeface="MS PGothic" charset="0"/>
              <a:cs typeface="Georgia" charset="0"/>
            </a:endParaRPr>
          </a:p>
        </p:txBody>
      </p:sp>
      <p:sp>
        <p:nvSpPr>
          <p:cNvPr id="4" name="Title 3"/>
          <p:cNvSpPr>
            <a:spLocks noGrp="1"/>
          </p:cNvSpPr>
          <p:nvPr>
            <p:ph type="title"/>
          </p:nvPr>
        </p:nvSpPr>
        <p:spPr>
          <a:xfrm>
            <a:off x="685800" y="228600"/>
            <a:ext cx="8229600" cy="1143000"/>
          </a:xfrm>
        </p:spPr>
        <p:txBody>
          <a:bodyPr>
            <a:normAutofit fontScale="90000"/>
          </a:bodyPr>
          <a:lstStyle/>
          <a:p>
            <a:pPr algn="ctr" eaLnBrk="1" hangingPunct="1">
              <a:defRPr/>
            </a:pPr>
            <a:r>
              <a:rPr lang="en-US" sz="4000" u="sng" spc="-30" dirty="0" smtClean="0">
                <a:ea typeface="ＭＳ Ｐゴシック" charset="0"/>
              </a:rPr>
              <a:t/>
            </a:r>
            <a:br>
              <a:rPr lang="en-US" sz="4000" u="sng" spc="-30" dirty="0" smtClean="0">
                <a:ea typeface="ＭＳ Ｐゴシック" charset="0"/>
              </a:rPr>
            </a:br>
            <a:r>
              <a:rPr lang="en-US" sz="4000" u="sng" spc="-30" dirty="0" smtClean="0">
                <a:ea typeface="ＭＳ Ｐゴシック" charset="0"/>
              </a:rPr>
              <a:t>SDM </a:t>
            </a:r>
            <a:r>
              <a:rPr lang="en-US" sz="4000" u="sng" spc="-30" dirty="0">
                <a:ea typeface="ＭＳ Ｐゴシック" charset="0"/>
              </a:rPr>
              <a:t>HIPAA PRIVACY </a:t>
            </a:r>
            <a:r>
              <a:rPr lang="en-US" sz="4000" u="sng" spc="-30" dirty="0" smtClean="0">
                <a:ea typeface="ＭＳ Ｐゴシック" charset="0"/>
              </a:rPr>
              <a:t>&amp; SECURITY OFFICERS</a:t>
            </a:r>
            <a:r>
              <a:rPr lang="en-US" sz="4000" spc="-30" dirty="0" smtClean="0">
                <a:ea typeface="ＭＳ Ｐゴシック" charset="0"/>
              </a:rPr>
              <a:t>:</a:t>
            </a:r>
            <a:r>
              <a:rPr lang="en-US" sz="3600" spc="-30" dirty="0">
                <a:ea typeface="ＭＳ Ｐゴシック" charset="0"/>
              </a:rPr>
              <a:t/>
            </a:r>
            <a:br>
              <a:rPr lang="en-US" sz="3600" spc="-30" dirty="0">
                <a:ea typeface="ＭＳ Ｐゴシック" charset="0"/>
              </a:rPr>
            </a:br>
            <a:endParaRPr lang="en-US" dirty="0">
              <a:ea typeface="ＭＳ Ｐゴシック" charset="0"/>
            </a:endParaRPr>
          </a:p>
        </p:txBody>
      </p:sp>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2E0CDA11-8689-3241-A400-0EBC8BC2C9BC}" type="slidenum">
              <a:rPr lang="en-US" sz="1000">
                <a:latin typeface="Tahoma" charset="0"/>
              </a:rPr>
              <a:pPr/>
              <a:t>2</a:t>
            </a:fld>
            <a:endParaRPr lang="en-US" sz="1000">
              <a:latin typeface="Tahoma" charset="0"/>
            </a:endParaRPr>
          </a:p>
        </p:txBody>
      </p:sp>
      <p:pic>
        <p:nvPicPr>
          <p:cNvPr id="11" name="Picture 10"/>
          <p:cNvPicPr>
            <a:picLocks noChangeAspect="1"/>
          </p:cNvPicPr>
          <p:nvPr/>
        </p:nvPicPr>
        <p:blipFill>
          <a:blip r:embed="rId4"/>
          <a:stretch>
            <a:fillRect/>
          </a:stretch>
        </p:blipFill>
        <p:spPr>
          <a:xfrm>
            <a:off x="5715000" y="2438400"/>
            <a:ext cx="1676400" cy="1905000"/>
          </a:xfrm>
          <a:prstGeom prst="rect">
            <a:avLst/>
          </a:prstGeom>
          <a:ln>
            <a:noFill/>
          </a:ln>
          <a:effectLst>
            <a:softEdge rad="112500"/>
          </a:effectLst>
        </p:spPr>
      </p:pic>
      <p:sp>
        <p:nvSpPr>
          <p:cNvPr id="14342" name="Picture 11" descr="Gunther-Kohn.gif"/>
          <p:cNvSpPr>
            <a:spLocks noChangeAspect="1" noChangeArrowheads="1"/>
          </p:cNvSpPr>
          <p:nvPr/>
        </p:nvSpPr>
        <p:spPr bwMode="auto">
          <a:xfrm>
            <a:off x="5864225" y="4645025"/>
            <a:ext cx="1530350" cy="206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2" name="Picture 1" descr="Gunther-Kohn-DIW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4419600"/>
            <a:ext cx="1447799" cy="1907848"/>
          </a:xfrm>
          <a:prstGeom prst="rect">
            <a:avLst/>
          </a:prstGeom>
          <a:effectLst>
            <a:softEdge rad="127000"/>
          </a:effectLst>
        </p:spPr>
      </p:pic>
    </p:spTree>
    <p:extLst>
      <p:ext uri="{BB962C8B-B14F-4D97-AF65-F5344CB8AC3E}">
        <p14:creationId xmlns:p14="http://schemas.microsoft.com/office/powerpoint/2010/main" val="2586537357"/>
      </p:ext>
    </p:extLst>
  </p:cSld>
  <p:clrMapOvr>
    <a:masterClrMapping/>
  </p:clrMapOvr>
  <p:transition spd="slow" advClick="0" advTm="1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Content Placeholder 2" descr="deidentification_fig_1.jpg"/>
          <p:cNvPicPr>
            <a:picLocks noGrp="1" noChangeAspect="1"/>
          </p:cNvPicPr>
          <p:nvPr>
            <p:ph idx="1"/>
          </p:nvPr>
        </p:nvPicPr>
        <p:blipFill>
          <a:blip r:embed="rId2">
            <a:extLst>
              <a:ext uri="{28A0092B-C50C-407E-A947-70E740481C1C}">
                <a14:useLocalDpi xmlns:a14="http://schemas.microsoft.com/office/drawing/2010/main" val="0"/>
              </a:ext>
            </a:extLst>
          </a:blip>
          <a:srcRect l="-20123" r="-20123"/>
          <a:stretch>
            <a:fillRect/>
          </a:stretch>
        </p:blipFill>
        <p:spPr>
          <a:xfrm>
            <a:off x="457200" y="1219200"/>
            <a:ext cx="8229600" cy="4754563"/>
          </a:xfrm>
        </p:spPr>
      </p:pic>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4608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F3084D6F-D0DA-544F-99C1-2D952C2BE6A8}" type="slidenum">
              <a:rPr lang="en-US" sz="1000">
                <a:latin typeface="Tahoma" charset="0"/>
              </a:rPr>
              <a:pPr/>
              <a:t>20</a:t>
            </a:fld>
            <a:endParaRPr lang="en-US" sz="1000">
              <a:latin typeface="Tahoma" charset="0"/>
            </a:endParaRPr>
          </a:p>
        </p:txBody>
      </p:sp>
      <p:sp>
        <p:nvSpPr>
          <p:cNvPr id="46085"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Tree>
    <p:extLst>
      <p:ext uri="{BB962C8B-B14F-4D97-AF65-F5344CB8AC3E}">
        <p14:creationId xmlns:p14="http://schemas.microsoft.com/office/powerpoint/2010/main" val="3637197872"/>
      </p:ext>
    </p:extLst>
  </p:cSld>
  <p:clrMapOvr>
    <a:masterClrMapping/>
  </p:clrMapOvr>
  <p:transition spd="slow" advClick="0" advTm="1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57200" y="1219200"/>
            <a:ext cx="8229600" cy="4754563"/>
          </a:xfrm>
        </p:spPr>
        <p:txBody>
          <a:bodyPr/>
          <a:lstStyle/>
          <a:p>
            <a:pPr algn="ctr" eaLnBrk="1" hangingPunct="1">
              <a:lnSpc>
                <a:spcPct val="80000"/>
              </a:lnSpc>
              <a:buFontTx/>
              <a:buNone/>
            </a:pPr>
            <a:r>
              <a:rPr lang="en-US" sz="2400" b="1">
                <a:latin typeface="Georgia" charset="0"/>
                <a:ea typeface="MS PGothic" charset="0"/>
                <a:cs typeface="Georgia" charset="0"/>
              </a:rPr>
              <a:t>De-identification of PHI:</a:t>
            </a:r>
          </a:p>
          <a:p>
            <a:r>
              <a:rPr lang="en-US" sz="1800" b="1" i="1">
                <a:latin typeface="Georgia" charset="0"/>
                <a:ea typeface="MS PGothic" charset="0"/>
                <a:cs typeface="Georgia" charset="0"/>
              </a:rPr>
              <a:t>Removal of 18 Specific Identifiers Method</a:t>
            </a:r>
            <a:endParaRPr lang="en-US" sz="1800" b="1">
              <a:latin typeface="Georgia" charset="0"/>
              <a:ea typeface="MS PGothic" charset="0"/>
              <a:cs typeface="Georgia" charset="0"/>
            </a:endParaRPr>
          </a:p>
          <a:p>
            <a:pPr lvl="1"/>
            <a:r>
              <a:rPr lang="en-US" sz="1400">
                <a:latin typeface="Georgia" charset="0"/>
                <a:ea typeface="MS PGothic" charset="0"/>
                <a:cs typeface="Georgia" charset="0"/>
              </a:rPr>
              <a:t>Information is deemed to be de-identified if all of the following identifiers of the individual or of relatives, employers or household members of the individual are removed, </a:t>
            </a:r>
            <a:r>
              <a:rPr lang="en-US" sz="1400" b="1">
                <a:latin typeface="Georgia" charset="0"/>
                <a:ea typeface="MS PGothic" charset="0"/>
                <a:cs typeface="Georgia" charset="0"/>
              </a:rPr>
              <a:t>and </a:t>
            </a:r>
            <a:r>
              <a:rPr lang="en-US" sz="1400">
                <a:latin typeface="Georgia" charset="0"/>
                <a:ea typeface="MS PGothic" charset="0"/>
                <a:cs typeface="Georgia" charset="0"/>
              </a:rPr>
              <a:t>the covered entity does not have actual knowledge that the information could be used alone or in combination with other information to identify an individual who is a subject of the information:</a:t>
            </a:r>
          </a:p>
          <a:p>
            <a:pPr lvl="2"/>
            <a:r>
              <a:rPr lang="en-US" sz="1200">
                <a:latin typeface="Georgia" charset="0"/>
                <a:ea typeface="MS PGothic" charset="0"/>
                <a:cs typeface="Georgia" charset="0"/>
              </a:rPr>
              <a:t>Names</a:t>
            </a:r>
          </a:p>
          <a:p>
            <a:pPr lvl="2"/>
            <a:r>
              <a:rPr lang="en-US" sz="1200">
                <a:latin typeface="Georgia" charset="0"/>
                <a:ea typeface="MS PGothic" charset="0"/>
                <a:cs typeface="Georgia" charset="0"/>
              </a:rPr>
              <a:t>Dates relating to an individual</a:t>
            </a:r>
          </a:p>
          <a:p>
            <a:pPr lvl="2"/>
            <a:r>
              <a:rPr lang="en-US" sz="1200">
                <a:latin typeface="Georgia" charset="0"/>
                <a:ea typeface="MS PGothic" charset="0"/>
                <a:cs typeface="Georgia" charset="0"/>
              </a:rPr>
              <a:t>Telephone, Fax numbers</a:t>
            </a:r>
          </a:p>
          <a:p>
            <a:pPr lvl="2"/>
            <a:r>
              <a:rPr lang="en-US" sz="1200">
                <a:latin typeface="Georgia" charset="0"/>
                <a:ea typeface="MS PGothic" charset="0"/>
                <a:cs typeface="Georgia" charset="0"/>
              </a:rPr>
              <a:t>E-mail addresses</a:t>
            </a:r>
          </a:p>
          <a:p>
            <a:pPr lvl="2"/>
            <a:r>
              <a:rPr lang="en-US" sz="1200">
                <a:latin typeface="Georgia" charset="0"/>
                <a:ea typeface="MS PGothic" charset="0"/>
                <a:cs typeface="Georgia" charset="0"/>
              </a:rPr>
              <a:t>Social Security numbers</a:t>
            </a:r>
          </a:p>
          <a:p>
            <a:pPr lvl="2"/>
            <a:r>
              <a:rPr lang="en-US" sz="1200">
                <a:latin typeface="Georgia" charset="0"/>
                <a:ea typeface="MS PGothic" charset="0"/>
                <a:cs typeface="Georgia" charset="0"/>
              </a:rPr>
              <a:t>Medical record numbers</a:t>
            </a:r>
          </a:p>
          <a:p>
            <a:pPr lvl="2"/>
            <a:r>
              <a:rPr lang="en-US" sz="1200">
                <a:latin typeface="Georgia" charset="0"/>
                <a:ea typeface="MS PGothic" charset="0"/>
                <a:cs typeface="Georgia" charset="0"/>
              </a:rPr>
              <a:t>Health plan beneficiary numbers</a:t>
            </a:r>
          </a:p>
          <a:p>
            <a:pPr lvl="2"/>
            <a:r>
              <a:rPr lang="en-US" sz="1200">
                <a:latin typeface="Georgia" charset="0"/>
                <a:ea typeface="MS PGothic" charset="0"/>
                <a:cs typeface="Georgia" charset="0"/>
              </a:rPr>
              <a:t>Account numbers</a:t>
            </a:r>
          </a:p>
          <a:p>
            <a:pPr lvl="2"/>
            <a:r>
              <a:rPr lang="en-US" sz="1200">
                <a:latin typeface="Georgia" charset="0"/>
                <a:ea typeface="MS PGothic" charset="0"/>
                <a:cs typeface="Georgia" charset="0"/>
              </a:rPr>
              <a:t>Certificate/license numbers</a:t>
            </a:r>
          </a:p>
          <a:p>
            <a:pPr lvl="2"/>
            <a:r>
              <a:rPr lang="en-US" sz="1200">
                <a:latin typeface="Georgia" charset="0"/>
                <a:ea typeface="MS PGothic" charset="0"/>
                <a:cs typeface="Georgia" charset="0"/>
              </a:rPr>
              <a:t>Vehicle identifiers and serial numbers, including license plate numbers</a:t>
            </a:r>
          </a:p>
          <a:p>
            <a:pPr lvl="2"/>
            <a:r>
              <a:rPr lang="en-US" sz="1200">
                <a:latin typeface="Georgia" charset="0"/>
                <a:ea typeface="MS PGothic" charset="0"/>
                <a:cs typeface="Georgia" charset="0"/>
              </a:rPr>
              <a:t>Device identifiers and serial numbers</a:t>
            </a:r>
          </a:p>
          <a:p>
            <a:pPr lvl="2"/>
            <a:r>
              <a:rPr lang="en-US" sz="1200">
                <a:latin typeface="Georgia" charset="0"/>
                <a:ea typeface="MS PGothic" charset="0"/>
                <a:cs typeface="Georgia" charset="0"/>
              </a:rPr>
              <a:t>Web Universal Resource Locators (URLs)</a:t>
            </a:r>
          </a:p>
          <a:p>
            <a:pPr lvl="2"/>
            <a:r>
              <a:rPr lang="en-US" sz="1200">
                <a:latin typeface="Georgia" charset="0"/>
                <a:ea typeface="MS PGothic" charset="0"/>
                <a:cs typeface="Georgia" charset="0"/>
              </a:rPr>
              <a:t>Internet Protocol (IP) addresses</a:t>
            </a:r>
          </a:p>
          <a:p>
            <a:pPr lvl="2"/>
            <a:r>
              <a:rPr lang="en-US" sz="1200">
                <a:latin typeface="Georgia" charset="0"/>
                <a:ea typeface="MS PGothic" charset="0"/>
                <a:cs typeface="Georgia" charset="0"/>
              </a:rPr>
              <a:t>Biometric identifiers, including finger and voice prints</a:t>
            </a:r>
          </a:p>
          <a:p>
            <a:pPr lvl="2"/>
            <a:r>
              <a:rPr lang="en-US" sz="1200" b="1">
                <a:latin typeface="Georgia" charset="0"/>
                <a:ea typeface="MS PGothic" charset="0"/>
                <a:cs typeface="Georgia" charset="0"/>
              </a:rPr>
              <a:t>Full-face photographic images and any comparable images</a:t>
            </a:r>
          </a:p>
          <a:p>
            <a:pPr lvl="2"/>
            <a:r>
              <a:rPr lang="en-US" sz="1200">
                <a:latin typeface="Georgia" charset="0"/>
                <a:ea typeface="MS PGothic" charset="0"/>
                <a:cs typeface="Georgia" charset="0"/>
              </a:rPr>
              <a:t>Any other unique identifying number, characteristic or code</a:t>
            </a:r>
            <a:endParaRPr lang="en-US" sz="1200" b="1">
              <a:latin typeface="Georgia" charset="0"/>
              <a:ea typeface="MS PGothic" charset="0"/>
              <a:cs typeface="Georgia" charset="0"/>
            </a:endParaRPr>
          </a:p>
        </p:txBody>
      </p:sp>
      <p:sp>
        <p:nvSpPr>
          <p:cNvPr id="2" name="Title 1"/>
          <p:cNvSpPr>
            <a:spLocks noGrp="1"/>
          </p:cNvSpPr>
          <p:nvPr>
            <p:ph type="title"/>
          </p:nvPr>
        </p:nvSpPr>
        <p:spPr/>
        <p:txBody>
          <a:bodyPr/>
          <a:lstStyle/>
          <a:p>
            <a:pPr eaLnBrk="1" hangingPunct="1">
              <a:defRPr/>
            </a:pPr>
            <a:r>
              <a:rPr lang="en-US" dirty="0" smtClean="0"/>
              <a:t>HIPAA-HITECH TRAINING</a:t>
            </a:r>
            <a:endParaRPr lang="en-US" dirty="0"/>
          </a:p>
        </p:txBody>
      </p:sp>
      <p:sp>
        <p:nvSpPr>
          <p:cNvPr id="47108"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15788B91-091E-5946-A7AA-AF33ACECE0BC}" type="slidenum">
              <a:rPr lang="en-US" sz="1000">
                <a:latin typeface="Tahoma" charset="0"/>
              </a:rPr>
              <a:pPr/>
              <a:t>21</a:t>
            </a:fld>
            <a:endParaRPr lang="en-US" sz="1000">
              <a:latin typeface="Tahoma" charset="0"/>
            </a:endParaRPr>
          </a:p>
        </p:txBody>
      </p:sp>
      <p:sp>
        <p:nvSpPr>
          <p:cNvPr id="47109"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47110" name="Picture 3" descr="monalisa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895600"/>
            <a:ext cx="24003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17064720"/>
      </p:ext>
    </p:extLst>
  </p:cSld>
  <p:clrMapOvr>
    <a:masterClrMapping/>
  </p:clrMapOvr>
  <p:transition spd="slow" advClick="0" advTm="1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1219200"/>
            <a:ext cx="8229600" cy="4754563"/>
          </a:xfrm>
        </p:spPr>
        <p:txBody>
          <a:bodyPr/>
          <a:lstStyle/>
          <a:p>
            <a:pPr algn="ctr" eaLnBrk="1" hangingPunct="1">
              <a:lnSpc>
                <a:spcPct val="80000"/>
              </a:lnSpc>
              <a:buFontTx/>
              <a:buNone/>
            </a:pPr>
            <a:r>
              <a:rPr lang="en-US" sz="2400" b="1">
                <a:latin typeface="Georgia" charset="0"/>
                <a:ea typeface="MS PGothic" charset="0"/>
                <a:cs typeface="Georgia" charset="0"/>
              </a:rPr>
              <a:t>De-identification of PHI:</a:t>
            </a:r>
          </a:p>
          <a:p>
            <a:pPr algn="ctr" eaLnBrk="1" hangingPunct="1">
              <a:lnSpc>
                <a:spcPct val="80000"/>
              </a:lnSpc>
              <a:buFontTx/>
              <a:buNone/>
            </a:pPr>
            <a:endParaRPr lang="en-US" sz="2400" b="1">
              <a:latin typeface="Georgia" charset="0"/>
              <a:ea typeface="MS PGothic" charset="0"/>
              <a:cs typeface="Georgia" charset="0"/>
            </a:endParaRPr>
          </a:p>
          <a:p>
            <a:r>
              <a:rPr lang="en-US" sz="2000" b="1" i="1">
                <a:latin typeface="Georgia" charset="0"/>
                <a:ea typeface="MS PGothic" charset="0"/>
                <a:cs typeface="Georgia" charset="0"/>
              </a:rPr>
              <a:t>“</a:t>
            </a:r>
            <a:r>
              <a:rPr lang="en-US" altLang="ja-JP" sz="2000" b="1" i="1">
                <a:latin typeface="Georgia" charset="0"/>
                <a:ea typeface="MS PGothic" charset="0"/>
                <a:cs typeface="Georgia" charset="0"/>
              </a:rPr>
              <a:t>Expert Determination</a:t>
            </a:r>
            <a:r>
              <a:rPr lang="en-US" sz="2000" b="1" i="1">
                <a:latin typeface="Georgia" charset="0"/>
                <a:ea typeface="MS PGothic" charset="0"/>
                <a:cs typeface="Georgia" charset="0"/>
              </a:rPr>
              <a:t>”</a:t>
            </a:r>
            <a:r>
              <a:rPr lang="en-US" altLang="ja-JP" sz="2000" b="1" i="1">
                <a:latin typeface="Georgia" charset="0"/>
                <a:ea typeface="MS PGothic" charset="0"/>
                <a:cs typeface="Georgia" charset="0"/>
              </a:rPr>
              <a:t> method</a:t>
            </a:r>
            <a:r>
              <a:rPr lang="en-US" altLang="ja-JP" sz="1800" b="1" i="1">
                <a:latin typeface="Georgia" charset="0"/>
                <a:ea typeface="MS PGothic" charset="0"/>
                <a:cs typeface="Georgia" charset="0"/>
              </a:rPr>
              <a:t>:</a:t>
            </a:r>
            <a:r>
              <a:rPr lang="en-US" altLang="ja-JP" sz="1800">
                <a:latin typeface="Georgia" charset="0"/>
                <a:ea typeface="MS PGothic" charset="0"/>
                <a:cs typeface="Georgia" charset="0"/>
              </a:rPr>
              <a:t> A covered entity may determine that health information is not individually identifiable health information only if:</a:t>
            </a:r>
          </a:p>
          <a:p>
            <a:pPr lvl="1"/>
            <a:r>
              <a:rPr lang="en-US" sz="1800">
                <a:latin typeface="Georgia" charset="0"/>
                <a:ea typeface="MS PGothic" charset="0"/>
                <a:cs typeface="Georgia" charset="0"/>
              </a:rPr>
              <a:t>A person with appropriate knowledge of and experience with generally accepted statistical and scientific principles and methods for rendering information not individually identifiable:</a:t>
            </a:r>
          </a:p>
          <a:p>
            <a:pPr lvl="1"/>
            <a:r>
              <a:rPr lang="en-US" sz="1800">
                <a:latin typeface="Georgia" charset="0"/>
                <a:ea typeface="MS PGothic" charset="0"/>
                <a:cs typeface="Georgia" charset="0"/>
              </a:rPr>
              <a:t>Applying such principles and methods, determines that the risk is very small that the information could be used, alone or in combination with other reasonably available information, by an anticipated recipient to identify an individual who is a subject of the information; and</a:t>
            </a:r>
          </a:p>
          <a:p>
            <a:pPr lvl="1"/>
            <a:r>
              <a:rPr lang="en-US" sz="1800">
                <a:latin typeface="Georgia" charset="0"/>
                <a:ea typeface="MS PGothic" charset="0"/>
                <a:cs typeface="Georgia" charset="0"/>
              </a:rPr>
              <a:t>Documents the methods and results of the analysis that justify such determination.</a:t>
            </a:r>
            <a:r>
              <a:rPr lang="en-US" sz="1800" b="1" i="1">
                <a:latin typeface="Georgia" charset="0"/>
                <a:ea typeface="MS PGothic" charset="0"/>
                <a:cs typeface="Georgia" charset="0"/>
              </a:rPr>
              <a:t>	</a:t>
            </a:r>
          </a:p>
        </p:txBody>
      </p:sp>
      <p:sp>
        <p:nvSpPr>
          <p:cNvPr id="2" name="Title 1"/>
          <p:cNvSpPr>
            <a:spLocks noGrp="1"/>
          </p:cNvSpPr>
          <p:nvPr>
            <p:ph type="title"/>
          </p:nvPr>
        </p:nvSpPr>
        <p:spPr/>
        <p:txBody>
          <a:bodyPr/>
          <a:lstStyle/>
          <a:p>
            <a:pPr eaLnBrk="1" hangingPunct="1">
              <a:defRPr/>
            </a:pPr>
            <a:r>
              <a:rPr lang="en-US" dirty="0" smtClean="0"/>
              <a:t>HIPAA-HITECH TRAINING</a:t>
            </a:r>
            <a:endParaRPr lang="en-US" dirty="0"/>
          </a:p>
        </p:txBody>
      </p:sp>
      <p:sp>
        <p:nvSpPr>
          <p:cNvPr id="4813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B48A9A54-4D11-A94D-92D0-9D5C5D001A15}" type="slidenum">
              <a:rPr lang="en-US" sz="1000">
                <a:latin typeface="Tahoma" charset="0"/>
              </a:rPr>
              <a:pPr/>
              <a:t>22</a:t>
            </a:fld>
            <a:endParaRPr lang="en-US" sz="1000">
              <a:latin typeface="Tahoma" charset="0"/>
            </a:endParaRPr>
          </a:p>
        </p:txBody>
      </p:sp>
      <p:sp>
        <p:nvSpPr>
          <p:cNvPr id="48133"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Tree>
    <p:extLst>
      <p:ext uri="{BB962C8B-B14F-4D97-AF65-F5344CB8AC3E}">
        <p14:creationId xmlns:p14="http://schemas.microsoft.com/office/powerpoint/2010/main" val="1302680571"/>
      </p:ext>
    </p:extLst>
  </p:cSld>
  <p:clrMapOvr>
    <a:masterClrMapping/>
  </p:clrMapOvr>
  <p:transition spd="slow" advClick="0" advTm="1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idx="1"/>
          </p:nvPr>
        </p:nvSpPr>
        <p:spPr>
          <a:xfrm>
            <a:off x="457200" y="1447800"/>
            <a:ext cx="8229600" cy="609600"/>
          </a:xfrm>
        </p:spPr>
        <p:txBody>
          <a:bodyPr/>
          <a:lstStyle/>
          <a:p>
            <a:r>
              <a:rPr lang="en-US" b="1">
                <a:latin typeface="Georgia" charset="0"/>
                <a:ea typeface="MS PGothic" charset="0"/>
                <a:cs typeface="Georgia" charset="0"/>
              </a:rPr>
              <a:t>Submit Questions to your HIPAA Officers</a:t>
            </a:r>
          </a:p>
        </p:txBody>
      </p:sp>
      <p:sp>
        <p:nvSpPr>
          <p:cNvPr id="3" name="Title 2"/>
          <p:cNvSpPr>
            <a:spLocks noGrp="1"/>
          </p:cNvSpPr>
          <p:nvPr>
            <p:ph type="title"/>
          </p:nvPr>
        </p:nvSpPr>
        <p:spPr/>
        <p:txBody>
          <a:bodyPr/>
          <a:lstStyle/>
          <a:p>
            <a:pPr algn="ctr">
              <a:defRPr/>
            </a:pPr>
            <a:r>
              <a:rPr lang="en-US" dirty="0" smtClean="0"/>
              <a:t>HIPAA-HITECH TRAINING </a:t>
            </a:r>
            <a:endParaRPr lang="en-US" dirty="0"/>
          </a:p>
        </p:txBody>
      </p:sp>
      <p:sp>
        <p:nvSpPr>
          <p:cNvPr id="68612"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57D767AC-898A-A94F-AA04-6C9B65C46543}" type="slidenum">
              <a:rPr lang="en-US" sz="1000">
                <a:latin typeface="Tahoma" charset="0"/>
              </a:rPr>
              <a:pPr/>
              <a:t>23</a:t>
            </a:fld>
            <a:endParaRPr lang="en-US" sz="1000">
              <a:latin typeface="Tahoma" charset="0"/>
            </a:endParaRPr>
          </a:p>
        </p:txBody>
      </p:sp>
      <p:sp>
        <p:nvSpPr>
          <p:cNvPr id="68613" name="Picture 4" descr="MCj04419020000[1]"/>
          <p:cNvSpPr>
            <a:spLocks noChangeAspect="1" noChangeArrowheads="1"/>
          </p:cNvSpPr>
          <p:nvPr/>
        </p:nvSpPr>
        <p:spPr bwMode="auto">
          <a:xfrm>
            <a:off x="5105400" y="3048000"/>
            <a:ext cx="330835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686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362200"/>
            <a:ext cx="1143000" cy="2800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8615" name="Rectangle 1"/>
          <p:cNvSpPr>
            <a:spLocks noChangeArrowheads="1"/>
          </p:cNvSpPr>
          <p:nvPr/>
        </p:nvSpPr>
        <p:spPr bwMode="auto">
          <a:xfrm>
            <a:off x="533400" y="2149475"/>
            <a:ext cx="7239000" cy="468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82613" indent="-571500" eaLnBrk="1" hangingPunct="1">
              <a:buClr>
                <a:srgbClr val="3366FF"/>
              </a:buClr>
              <a:buFont typeface="Wingdings" charset="0"/>
              <a:buChar char="Ø"/>
            </a:pPr>
            <a:r>
              <a:rPr lang="en-US" sz="3200">
                <a:latin typeface="Georgia" charset="0"/>
                <a:cs typeface="Georgia" charset="0"/>
              </a:rPr>
              <a:t>SDM HIPAA Privacy Officer:</a:t>
            </a:r>
          </a:p>
          <a:p>
            <a:pPr marL="838200" lvl="1" indent="-571500" eaLnBrk="1" hangingPunct="1">
              <a:spcBef>
                <a:spcPts val="400"/>
              </a:spcBef>
              <a:buClr>
                <a:srgbClr val="3366FF"/>
              </a:buClr>
              <a:buFont typeface="Wingdings" charset="0"/>
              <a:buChar char="u"/>
            </a:pPr>
            <a:r>
              <a:rPr lang="en-US" sz="2400">
                <a:latin typeface="Georgia" charset="0"/>
                <a:cs typeface="Georgia" charset="0"/>
              </a:rPr>
              <a:t>Sarah L. Augustynek, JD/MPH</a:t>
            </a:r>
          </a:p>
          <a:p>
            <a:pPr marL="838200" lvl="1" indent="-571500" eaLnBrk="1" hangingPunct="1">
              <a:spcBef>
                <a:spcPts val="400"/>
              </a:spcBef>
              <a:buClr>
                <a:srgbClr val="3366FF"/>
              </a:buClr>
              <a:buFont typeface="Wingdings" charset="0"/>
              <a:buChar char="u"/>
            </a:pPr>
            <a:r>
              <a:rPr lang="en-US" sz="2400">
                <a:latin typeface="Georgia" charset="0"/>
                <a:cs typeface="Georgia" charset="0"/>
              </a:rPr>
              <a:t>Compliance Officer</a:t>
            </a:r>
          </a:p>
          <a:p>
            <a:pPr marL="838200" lvl="1" indent="-571500" eaLnBrk="1" hangingPunct="1">
              <a:spcBef>
                <a:spcPts val="400"/>
              </a:spcBef>
              <a:buClr>
                <a:srgbClr val="3366FF"/>
              </a:buClr>
              <a:buFont typeface="Wingdings" charset="0"/>
              <a:buChar char="u"/>
            </a:pPr>
            <a:r>
              <a:rPr lang="en-US" sz="2400">
                <a:latin typeface="Georgia" charset="0"/>
                <a:cs typeface="Georgia" charset="0"/>
              </a:rPr>
              <a:t>716-829-3332</a:t>
            </a:r>
          </a:p>
          <a:p>
            <a:pPr marL="838200" lvl="1" indent="-571500" eaLnBrk="1" hangingPunct="1">
              <a:spcBef>
                <a:spcPts val="400"/>
              </a:spcBef>
              <a:buClr>
                <a:srgbClr val="3366FF"/>
              </a:buClr>
              <a:buFont typeface="Wingdings" charset="0"/>
              <a:buChar char="u"/>
            </a:pPr>
            <a:r>
              <a:rPr lang="en-US" sz="2400">
                <a:latin typeface="Georgia" charset="0"/>
                <a:cs typeface="Georgia" charset="0"/>
                <a:hlinkClick r:id="rId3"/>
              </a:rPr>
              <a:t>slcouch@buffalo.edu</a:t>
            </a:r>
            <a:endParaRPr lang="en-US" sz="2400">
              <a:latin typeface="Georgia" charset="0"/>
              <a:cs typeface="Georgia" charset="0"/>
            </a:endParaRPr>
          </a:p>
          <a:p>
            <a:pPr marL="838200" lvl="1" indent="-571500" eaLnBrk="1" hangingPunct="1">
              <a:spcBef>
                <a:spcPts val="400"/>
              </a:spcBef>
              <a:buClr>
                <a:srgbClr val="3366FF"/>
              </a:buClr>
              <a:buFont typeface="Wingdings" charset="0"/>
              <a:buChar char="u"/>
            </a:pPr>
            <a:endParaRPr lang="en-US" sz="4000">
              <a:latin typeface="Georgia" charset="0"/>
              <a:cs typeface="Georgia" charset="0"/>
            </a:endParaRPr>
          </a:p>
          <a:p>
            <a:pPr marL="582613" indent="-571500" eaLnBrk="1" hangingPunct="1">
              <a:buClr>
                <a:srgbClr val="3366FF"/>
              </a:buClr>
              <a:buFont typeface="Wingdings" charset="0"/>
              <a:buChar char="Ø"/>
            </a:pPr>
            <a:r>
              <a:rPr lang="en-US" sz="3200">
                <a:latin typeface="Georgia" charset="0"/>
                <a:cs typeface="Georgia" charset="0"/>
              </a:rPr>
              <a:t>SDM HIPAA Security Officer:</a:t>
            </a:r>
          </a:p>
          <a:p>
            <a:pPr marL="838200" lvl="1" indent="-571500" eaLnBrk="1" hangingPunct="1">
              <a:spcBef>
                <a:spcPts val="400"/>
              </a:spcBef>
              <a:buClr>
                <a:srgbClr val="3366FF"/>
              </a:buClr>
              <a:buFont typeface="Wingdings" charset="0"/>
              <a:buChar char="u"/>
            </a:pPr>
            <a:r>
              <a:rPr lang="en-US" sz="2400">
                <a:latin typeface="Georgia" charset="0"/>
                <a:cs typeface="Georgia" charset="0"/>
              </a:rPr>
              <a:t>Gunther Kohn, CIO</a:t>
            </a:r>
          </a:p>
          <a:p>
            <a:pPr marL="838200" lvl="1" indent="-571500" eaLnBrk="1" hangingPunct="1">
              <a:spcBef>
                <a:spcPts val="400"/>
              </a:spcBef>
              <a:buClr>
                <a:srgbClr val="3366FF"/>
              </a:buClr>
              <a:buFont typeface="Wingdings" charset="0"/>
              <a:buChar char="u"/>
            </a:pPr>
            <a:r>
              <a:rPr lang="en-US" sz="2400">
                <a:latin typeface="Georgia" charset="0"/>
                <a:cs typeface="Georgia" charset="0"/>
              </a:rPr>
              <a:t>716-829-2057</a:t>
            </a:r>
          </a:p>
          <a:p>
            <a:pPr marL="838200" lvl="1" indent="-571500" eaLnBrk="1" hangingPunct="1">
              <a:spcBef>
                <a:spcPts val="400"/>
              </a:spcBef>
              <a:buClr>
                <a:srgbClr val="3366FF"/>
              </a:buClr>
              <a:buFont typeface="Wingdings" charset="0"/>
              <a:buChar char="u"/>
            </a:pPr>
            <a:r>
              <a:rPr lang="en-US" sz="2400">
                <a:latin typeface="Georgia" charset="0"/>
                <a:cs typeface="Georgia" charset="0"/>
              </a:rPr>
              <a:t>gkohn@buffalo.edu</a:t>
            </a:r>
          </a:p>
        </p:txBody>
      </p:sp>
    </p:spTree>
    <p:extLst>
      <p:ext uri="{BB962C8B-B14F-4D97-AF65-F5344CB8AC3E}">
        <p14:creationId xmlns:p14="http://schemas.microsoft.com/office/powerpoint/2010/main" val="2054015218"/>
      </p:ext>
    </p:extLst>
  </p:cSld>
  <p:clrMapOvr>
    <a:masterClrMapping/>
  </p:clrMapOvr>
  <p:transition spd="slow" advClick="0" advTm="1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457200" y="1447800"/>
            <a:ext cx="8229600" cy="5029200"/>
          </a:xfrm>
          <a:ln>
            <a:solidFill>
              <a:schemeClr val="accent1"/>
            </a:solidFill>
            <a:miter lim="800000"/>
            <a:headEnd/>
            <a:tailEnd/>
          </a:ln>
        </p:spPr>
        <p:txBody>
          <a:bodyPr/>
          <a:lstStyle/>
          <a:p>
            <a:pPr marL="107950" indent="0" algn="ctr" eaLnBrk="1" hangingPunct="1">
              <a:buFont typeface="Wingdings 3" charset="0"/>
              <a:buNone/>
            </a:pPr>
            <a:r>
              <a:rPr lang="en-US" sz="2800" b="1" dirty="0">
                <a:latin typeface="Georgia" charset="0"/>
                <a:ea typeface="MS PGothic" charset="0"/>
                <a:cs typeface="Georgia" charset="0"/>
              </a:rPr>
              <a:t>HIPAA Objectives:</a:t>
            </a:r>
          </a:p>
          <a:p>
            <a:pPr marL="107950" indent="0" eaLnBrk="1" hangingPunct="1">
              <a:buFont typeface="Wingdings" charset="0"/>
              <a:buChar char="Ø"/>
            </a:pPr>
            <a:r>
              <a:rPr lang="en-US" sz="1800" dirty="0">
                <a:latin typeface="Georgia" charset="0"/>
                <a:ea typeface="MS PGothic" charset="0"/>
                <a:cs typeface="Georgia" charset="0"/>
              </a:rPr>
              <a:t>To protect the </a:t>
            </a:r>
            <a:r>
              <a:rPr lang="en-US" sz="1800" b="1" dirty="0">
                <a:latin typeface="Georgia" charset="0"/>
                <a:ea typeface="MS PGothic" charset="0"/>
                <a:cs typeface="Georgia" charset="0"/>
              </a:rPr>
              <a:t>privacy </a:t>
            </a:r>
            <a:r>
              <a:rPr lang="en-US" sz="1800" b="1" i="1" dirty="0">
                <a:latin typeface="Georgia" charset="0"/>
                <a:ea typeface="MS PGothic" charset="0"/>
                <a:cs typeface="Georgia" charset="0"/>
              </a:rPr>
              <a:t>and </a:t>
            </a:r>
            <a:r>
              <a:rPr lang="en-US" sz="1800" b="1" dirty="0">
                <a:latin typeface="Georgia" charset="0"/>
                <a:ea typeface="MS PGothic" charset="0"/>
                <a:cs typeface="Georgia" charset="0"/>
              </a:rPr>
              <a:t>security </a:t>
            </a:r>
            <a:r>
              <a:rPr lang="en-US" sz="1800" dirty="0">
                <a:latin typeface="Georgia" charset="0"/>
                <a:ea typeface="MS PGothic" charset="0"/>
                <a:cs typeface="Georgia" charset="0"/>
              </a:rPr>
              <a:t>of an individual’s Protected Health Information (PHI).</a:t>
            </a:r>
          </a:p>
          <a:p>
            <a:pPr marL="107950" indent="0" eaLnBrk="1" hangingPunct="1">
              <a:buFont typeface="Wingdings" charset="0"/>
              <a:buChar char="Ø"/>
            </a:pPr>
            <a:r>
              <a:rPr lang="en-US" sz="1800" dirty="0">
                <a:latin typeface="Georgia" charset="0"/>
                <a:ea typeface="MS PGothic" charset="0"/>
                <a:cs typeface="Georgia" charset="0"/>
              </a:rPr>
              <a:t>To use the “</a:t>
            </a:r>
            <a:r>
              <a:rPr lang="en-US" altLang="ja-JP" sz="1800" b="1" dirty="0">
                <a:latin typeface="Georgia" charset="0"/>
                <a:ea typeface="MS PGothic" charset="0"/>
                <a:cs typeface="Georgia" charset="0"/>
              </a:rPr>
              <a:t>Minimum Necessary</a:t>
            </a:r>
            <a:r>
              <a:rPr lang="en-US" altLang="ja-JP" sz="1800" dirty="0">
                <a:latin typeface="Georgia" charset="0"/>
                <a:ea typeface="MS PGothic" charset="0"/>
                <a:cs typeface="Georgia" charset="0"/>
              </a:rPr>
              <a:t> </a:t>
            </a:r>
            <a:r>
              <a:rPr lang="en-US" altLang="ja-JP" sz="1800" b="1" dirty="0">
                <a:latin typeface="Georgia" charset="0"/>
                <a:ea typeface="MS PGothic" charset="0"/>
                <a:cs typeface="Georgia" charset="0"/>
              </a:rPr>
              <a:t>Standard</a:t>
            </a:r>
            <a:r>
              <a:rPr lang="en-US" sz="1800" b="1" dirty="0">
                <a:latin typeface="Georgia" charset="0"/>
                <a:ea typeface="MS PGothic" charset="0"/>
                <a:cs typeface="Georgia" charset="0"/>
              </a:rPr>
              <a:t>”</a:t>
            </a:r>
            <a:r>
              <a:rPr lang="en-US" altLang="ja-JP" sz="1800" dirty="0">
                <a:latin typeface="Georgia" charset="0"/>
                <a:ea typeface="MS PGothic" charset="0"/>
                <a:cs typeface="Georgia" charset="0"/>
              </a:rPr>
              <a:t> when using or disclosing PHI is permissible:</a:t>
            </a:r>
            <a:endParaRPr lang="en-US" altLang="ja-JP" sz="2400" dirty="0">
              <a:latin typeface="Georgia" charset="0"/>
              <a:ea typeface="MS PGothic" charset="0"/>
              <a:cs typeface="Georgia" charset="0"/>
            </a:endParaRPr>
          </a:p>
          <a:p>
            <a:pPr lvl="2" eaLnBrk="1" hangingPunct="1">
              <a:buFont typeface="Wingdings" charset="0"/>
              <a:buChar char="Ø"/>
            </a:pPr>
            <a:r>
              <a:rPr lang="en-US" sz="1600" b="1" dirty="0">
                <a:latin typeface="Georgia" charset="0"/>
                <a:ea typeface="MS PGothic" charset="0"/>
                <a:cs typeface="Georgia" charset="0"/>
              </a:rPr>
              <a:t>Minimum Necessary Standard</a:t>
            </a:r>
            <a:r>
              <a:rPr lang="en-US" sz="1600" dirty="0">
                <a:latin typeface="Georgia" charset="0"/>
                <a:ea typeface="MS PGothic" charset="0"/>
                <a:cs typeface="Georgia" charset="0"/>
              </a:rPr>
              <a:t>: When using or disclosing PHI or when requesting health information from another covered entity (CE) or business associate (BA) a CE or BA must make reasonable efforts to limit PHI to the </a:t>
            </a:r>
            <a:r>
              <a:rPr lang="en-US" sz="1600" b="1" i="1" dirty="0">
                <a:latin typeface="Georgia" charset="0"/>
                <a:ea typeface="MS PGothic" charset="0"/>
                <a:cs typeface="Georgia" charset="0"/>
              </a:rPr>
              <a:t>minimum necessary to accomplish the intended purpose of the use, disclosure, or request. </a:t>
            </a:r>
            <a:endParaRPr lang="en-US" sz="1600" b="1" i="1" dirty="0" smtClean="0">
              <a:latin typeface="Georgia" charset="0"/>
              <a:ea typeface="MS PGothic" charset="0"/>
              <a:cs typeface="Georgia" charset="0"/>
            </a:endParaRPr>
          </a:p>
          <a:p>
            <a:pPr lvl="4" eaLnBrk="1" hangingPunct="1">
              <a:buFont typeface="Wingdings" charset="0"/>
              <a:buChar char="Ø"/>
            </a:pPr>
            <a:r>
              <a:rPr lang="en-US" sz="1500" b="1" dirty="0" smtClean="0">
                <a:latin typeface="Georgia" charset="0"/>
                <a:ea typeface="MS PGothic" charset="0"/>
                <a:cs typeface="Georgia" charset="0"/>
              </a:rPr>
              <a:t>Business Associate </a:t>
            </a:r>
            <a:r>
              <a:rPr lang="en-US" sz="1500" dirty="0" smtClean="0">
                <a:latin typeface="Georgia" charset="0"/>
                <a:ea typeface="MS PGothic" charset="0"/>
                <a:cs typeface="Georgia" charset="0"/>
              </a:rPr>
              <a:t>(BA) is a person or entity who on behalf of a covered entity/provider:</a:t>
            </a:r>
          </a:p>
          <a:p>
            <a:pPr lvl="4" eaLnBrk="1" hangingPunct="1">
              <a:buFont typeface="Wingdings" charset="2"/>
              <a:buChar char="§"/>
            </a:pPr>
            <a:r>
              <a:rPr lang="en-US" sz="1200" i="1" dirty="0" smtClean="0">
                <a:latin typeface="Georgia" charset="0"/>
                <a:ea typeface="MS PGothic" charset="0"/>
                <a:cs typeface="Georgia" charset="0"/>
              </a:rPr>
              <a:t>Receives PHI</a:t>
            </a:r>
          </a:p>
          <a:p>
            <a:pPr lvl="4" eaLnBrk="1" hangingPunct="1">
              <a:buFont typeface="Wingdings" charset="2"/>
              <a:buChar char="§"/>
            </a:pPr>
            <a:r>
              <a:rPr lang="en-US" sz="1200" i="1" dirty="0" smtClean="0">
                <a:latin typeface="Georgia" charset="0"/>
                <a:ea typeface="MS PGothic" charset="0"/>
                <a:cs typeface="Georgia" charset="0"/>
              </a:rPr>
              <a:t>Maintains PHI</a:t>
            </a:r>
          </a:p>
          <a:p>
            <a:pPr lvl="4" eaLnBrk="1" hangingPunct="1">
              <a:buFont typeface="Wingdings" charset="2"/>
              <a:buChar char="§"/>
            </a:pPr>
            <a:r>
              <a:rPr lang="en-US" sz="1200" i="1" dirty="0" smtClean="0">
                <a:latin typeface="Georgia" charset="0"/>
                <a:ea typeface="MS PGothic" charset="0"/>
                <a:cs typeface="Georgia" charset="0"/>
              </a:rPr>
              <a:t>Transmits PHI</a:t>
            </a:r>
          </a:p>
          <a:p>
            <a:pPr lvl="4" eaLnBrk="1" hangingPunct="1">
              <a:buFont typeface="Wingdings" charset="2"/>
              <a:buChar char="§"/>
            </a:pPr>
            <a:r>
              <a:rPr lang="en-US" sz="1200" i="1" dirty="0" smtClean="0">
                <a:latin typeface="Georgia" charset="0"/>
                <a:ea typeface="MS PGothic" charset="0"/>
                <a:cs typeface="Georgia" charset="0"/>
              </a:rPr>
              <a:t>Creates PHI</a:t>
            </a:r>
            <a:endParaRPr lang="en-US" sz="1400" b="1" i="1" dirty="0">
              <a:latin typeface="Georgia" charset="0"/>
              <a:ea typeface="MS PGothic" charset="0"/>
              <a:cs typeface="Georgia" charset="0"/>
            </a:endParaRPr>
          </a:p>
          <a:p>
            <a:pPr lvl="2" eaLnBrk="1" hangingPunct="1">
              <a:buFont typeface="Wingdings" charset="0"/>
              <a:buChar char="Ø"/>
            </a:pPr>
            <a:r>
              <a:rPr lang="en-US" sz="1600" dirty="0">
                <a:latin typeface="Georgia" charset="0"/>
                <a:ea typeface="MS PGothic" charset="0"/>
                <a:cs typeface="Georgia" charset="0"/>
              </a:rPr>
              <a:t>Limits disclosures to least amount of information required to convey the necessary information.</a:t>
            </a:r>
          </a:p>
          <a:p>
            <a:pPr lvl="2" eaLnBrk="1" hangingPunct="1">
              <a:buFont typeface="Wingdings" charset="0"/>
              <a:buChar char="Ø"/>
            </a:pPr>
            <a:endParaRPr lang="en-US" sz="1600" dirty="0">
              <a:latin typeface="Georgia" charset="0"/>
              <a:ea typeface="MS PGothic" charset="0"/>
              <a:cs typeface="Georgia" charset="0"/>
            </a:endParaRPr>
          </a:p>
          <a:p>
            <a:pPr lvl="2" eaLnBrk="1" hangingPunct="1">
              <a:buFont typeface="Wingdings 2" charset="0"/>
              <a:buNone/>
            </a:pPr>
            <a:endParaRPr lang="en-US" altLang="ja-JP" sz="2400" dirty="0">
              <a:latin typeface="Georgia" charset="0"/>
              <a:ea typeface="MS PGothic" charset="0"/>
              <a:cs typeface="Georgia" charset="0"/>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20484"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5A2DEE54-81B6-F344-83D7-4885F5B99CEF}" type="slidenum">
              <a:rPr lang="en-US" sz="1000">
                <a:latin typeface="Tahoma" charset="0"/>
              </a:rPr>
              <a:pPr/>
              <a:t>3</a:t>
            </a:fld>
            <a:endParaRPr lang="en-US" sz="1000">
              <a:latin typeface="Tahoma" charset="0"/>
            </a:endParaRPr>
          </a:p>
        </p:txBody>
      </p:sp>
      <p:pic>
        <p:nvPicPr>
          <p:cNvPr id="2048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724400"/>
            <a:ext cx="2514600" cy="1032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40326899"/>
      </p:ext>
    </p:extLst>
  </p:cSld>
  <p:clrMapOvr>
    <a:masterClrMapping/>
  </p:clrMapOvr>
  <p:transition spd="slow" advClick="0" advTm="1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1447800"/>
            <a:ext cx="8229600" cy="4525963"/>
          </a:xfrm>
        </p:spPr>
        <p:txBody>
          <a:bodyPr/>
          <a:lstStyle/>
          <a:p>
            <a:pPr marL="107950" indent="0" eaLnBrk="1" hangingPunct="1">
              <a:buFont typeface="Wingdings 3" charset="0"/>
              <a:buNone/>
            </a:pPr>
            <a:r>
              <a:rPr lang="en-US" sz="3200">
                <a:latin typeface="Georgia" charset="0"/>
                <a:ea typeface="MS PGothic" charset="0"/>
                <a:cs typeface="Georgia" charset="0"/>
              </a:rPr>
              <a:t>The inappropriate review of patient medical information without a direct need for diagnosis, treatment or other 	lawful use as permitted by statutes or 	regulations governing the lawful access, use or disclosure of medical information is prohibited.</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7351E3B3-1B3F-1B4E-9C21-2C10550D9499}" type="slidenum">
              <a:rPr lang="en-US" sz="1000">
                <a:latin typeface="Tahoma" charset="0"/>
              </a:rPr>
              <a:pPr/>
              <a:t>4</a:t>
            </a:fld>
            <a:endParaRPr lang="en-US" sz="1000">
              <a:latin typeface="Tahoma" charset="0"/>
            </a:endParaRP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4419600"/>
            <a:ext cx="1943100" cy="2352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11761951"/>
      </p:ext>
    </p:extLst>
  </p:cSld>
  <p:clrMapOvr>
    <a:masterClrMapping/>
  </p:clrMapOvr>
  <p:transition spd="slow" advClick="0" advTm="1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457200" y="1447800"/>
            <a:ext cx="8229600" cy="4525963"/>
          </a:xfrm>
        </p:spPr>
        <p:txBody>
          <a:bodyPr/>
          <a:lstStyle/>
          <a:p>
            <a:pPr algn="ctr" eaLnBrk="1" hangingPunct="1">
              <a:buFontTx/>
              <a:buNone/>
            </a:pPr>
            <a:r>
              <a:rPr lang="en-US" sz="2000" b="1">
                <a:latin typeface="Georgia" charset="0"/>
                <a:ea typeface="MS PGothic" charset="0"/>
                <a:cs typeface="Georgia" charset="0"/>
              </a:rPr>
              <a:t>We must protect an individual’s personal and health information that…</a:t>
            </a:r>
          </a:p>
          <a:p>
            <a:pPr lvl="1" eaLnBrk="1" hangingPunct="1"/>
            <a:r>
              <a:rPr lang="en-US" sz="1800">
                <a:latin typeface="Georgia" charset="0"/>
                <a:ea typeface="MS PGothic" charset="0"/>
                <a:cs typeface="Georgia" charset="0"/>
              </a:rPr>
              <a:t>Is created, received, or maintained by the SDM as a covered provider;</a:t>
            </a:r>
          </a:p>
          <a:p>
            <a:pPr lvl="1" eaLnBrk="1" hangingPunct="1"/>
            <a:r>
              <a:rPr lang="en-US" sz="1800">
                <a:latin typeface="Georgia" charset="0"/>
                <a:ea typeface="MS PGothic" charset="0"/>
                <a:cs typeface="Georgia" charset="0"/>
              </a:rPr>
              <a:t>Is written, spoken, or electronic;</a:t>
            </a:r>
          </a:p>
          <a:p>
            <a:pPr lvl="1" eaLnBrk="1" hangingPunct="1"/>
            <a:r>
              <a:rPr lang="en-US" sz="1800" b="1">
                <a:latin typeface="Georgia" charset="0"/>
                <a:ea typeface="MS PGothic" charset="0"/>
                <a:cs typeface="Georgia" charset="0"/>
              </a:rPr>
              <a:t>And</a:t>
            </a:r>
            <a:r>
              <a:rPr lang="en-US" sz="1800">
                <a:latin typeface="Georgia" charset="0"/>
                <a:ea typeface="MS PGothic" charset="0"/>
                <a:cs typeface="Georgia" charset="0"/>
              </a:rPr>
              <a:t>, includes </a:t>
            </a:r>
            <a:r>
              <a:rPr lang="en-US" sz="1800" u="sng">
                <a:latin typeface="Georgia" charset="0"/>
                <a:ea typeface="MS PGothic" charset="0"/>
                <a:cs typeface="Georgia" charset="0"/>
              </a:rPr>
              <a:t>at least one </a:t>
            </a:r>
            <a:r>
              <a:rPr lang="en-US" sz="1800">
                <a:latin typeface="Georgia" charset="0"/>
                <a:ea typeface="MS PGothic" charset="0"/>
                <a:cs typeface="Georgia" charset="0"/>
              </a:rPr>
              <a:t>of the </a:t>
            </a:r>
            <a:r>
              <a:rPr lang="en-US" sz="1800" b="1">
                <a:latin typeface="Georgia" charset="0"/>
                <a:ea typeface="MS PGothic" charset="0"/>
                <a:cs typeface="Georgia" charset="0"/>
              </a:rPr>
              <a:t>18</a:t>
            </a:r>
            <a:r>
              <a:rPr lang="en-US" sz="1800">
                <a:latin typeface="Georgia" charset="0"/>
                <a:ea typeface="MS PGothic" charset="0"/>
                <a:cs typeface="Georgia" charset="0"/>
              </a:rPr>
              <a:t> personal identifiers in association with health information.</a:t>
            </a:r>
            <a:endParaRPr lang="en-US" sz="1800" b="1">
              <a:solidFill>
                <a:schemeClr val="accent2"/>
              </a:solidFill>
              <a:latin typeface="Georgia" charset="0"/>
              <a:ea typeface="MS PGothic" charset="0"/>
              <a:cs typeface="Georgia" charset="0"/>
            </a:endParaRPr>
          </a:p>
          <a:p>
            <a:pPr algn="ctr" eaLnBrk="1" hangingPunct="1">
              <a:buFontTx/>
              <a:buNone/>
            </a:pPr>
            <a:r>
              <a:rPr lang="en-US" sz="1800" b="1">
                <a:solidFill>
                  <a:schemeClr val="accent2"/>
                </a:solidFill>
                <a:latin typeface="Georgia" charset="0"/>
                <a:ea typeface="MS PGothic" charset="0"/>
                <a:cs typeface="Georgia" charset="0"/>
              </a:rPr>
              <a:t>Health Information with identifiers =</a:t>
            </a:r>
          </a:p>
          <a:p>
            <a:pPr algn="ctr" eaLnBrk="1" hangingPunct="1">
              <a:buFontTx/>
              <a:buNone/>
            </a:pPr>
            <a:r>
              <a:rPr lang="en-US" sz="1800" b="1">
                <a:solidFill>
                  <a:schemeClr val="accent2"/>
                </a:solidFill>
                <a:latin typeface="Georgia" charset="0"/>
                <a:ea typeface="MS PGothic" charset="0"/>
                <a:cs typeface="Georgia" charset="0"/>
              </a:rPr>
              <a:t>Protected Health Information (PHI)</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2458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99B0C3BD-4C9C-8444-97F8-4253E432D7E2}" type="slidenum">
              <a:rPr lang="en-US" sz="1000">
                <a:latin typeface="Tahoma" charset="0"/>
              </a:rPr>
              <a:pPr/>
              <a:t>5</a:t>
            </a:fld>
            <a:endParaRPr lang="en-US" sz="1000">
              <a:latin typeface="Tahoma" charset="0"/>
            </a:endParaRPr>
          </a:p>
        </p:txBody>
      </p:sp>
      <p:sp>
        <p:nvSpPr>
          <p:cNvPr id="24581" name="Picture 1" descr="PHI.png"/>
          <p:cNvSpPr>
            <a:spLocks noChangeAspect="1"/>
          </p:cNvSpPr>
          <p:nvPr/>
        </p:nvSpPr>
        <p:spPr bwMode="auto">
          <a:xfrm>
            <a:off x="6477000" y="5257800"/>
            <a:ext cx="2522538"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24582" name="Picture 2" descr="ephi-300x2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14800"/>
            <a:ext cx="38100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84581721"/>
      </p:ext>
    </p:extLst>
  </p:cSld>
  <p:clrMapOvr>
    <a:masterClrMapping/>
  </p:clrMapOvr>
  <p:transition spd="slow" advClick="0" advTm="1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sz="half" idx="1"/>
          </p:nvPr>
        </p:nvSpPr>
        <p:spPr>
          <a:xfrm>
            <a:off x="457200" y="1481138"/>
            <a:ext cx="4038600" cy="4525962"/>
          </a:xfrm>
        </p:spPr>
        <p:txBody>
          <a:bodyPr/>
          <a:lstStyle/>
          <a:p>
            <a:pPr eaLnBrk="1" hangingPunct="1">
              <a:lnSpc>
                <a:spcPct val="80000"/>
              </a:lnSpc>
              <a:buFont typeface="Wingdings" charset="0"/>
              <a:buChar char="Ø"/>
            </a:pPr>
            <a:endParaRPr lang="en-US" sz="2000" b="1">
              <a:latin typeface="Georgia" charset="0"/>
              <a:ea typeface="MS PGothic" charset="0"/>
              <a:cs typeface="Georgia" charset="0"/>
            </a:endParaRPr>
          </a:p>
          <a:p>
            <a:pPr eaLnBrk="1" hangingPunct="1">
              <a:lnSpc>
                <a:spcPct val="80000"/>
              </a:lnSpc>
              <a:buFont typeface="Wingdings" charset="0"/>
              <a:buChar char="Ø"/>
            </a:pPr>
            <a:r>
              <a:rPr lang="en-US" sz="2000" b="1">
                <a:latin typeface="Georgia" charset="0"/>
                <a:ea typeface="MS PGothic" charset="0"/>
                <a:cs typeface="Georgia" charset="0"/>
              </a:rPr>
              <a:t>Name</a:t>
            </a:r>
          </a:p>
          <a:p>
            <a:pPr eaLnBrk="1" hangingPunct="1">
              <a:lnSpc>
                <a:spcPct val="80000"/>
              </a:lnSpc>
              <a:buFont typeface="Wingdings" charset="0"/>
              <a:buChar char="Ø"/>
            </a:pPr>
            <a:r>
              <a:rPr lang="en-US" sz="2000" b="1">
                <a:latin typeface="Georgia" charset="0"/>
                <a:ea typeface="MS PGothic" charset="0"/>
                <a:cs typeface="Georgia" charset="0"/>
              </a:rPr>
              <a:t>Postal address</a:t>
            </a:r>
          </a:p>
          <a:p>
            <a:pPr eaLnBrk="1" hangingPunct="1">
              <a:lnSpc>
                <a:spcPct val="80000"/>
              </a:lnSpc>
              <a:buFont typeface="Wingdings" charset="0"/>
              <a:buChar char="Ø"/>
            </a:pPr>
            <a:r>
              <a:rPr lang="en-US" sz="2000" b="1">
                <a:latin typeface="Georgia" charset="0"/>
                <a:ea typeface="MS PGothic" charset="0"/>
                <a:cs typeface="Georgia" charset="0"/>
              </a:rPr>
              <a:t>Date of birth</a:t>
            </a:r>
          </a:p>
          <a:p>
            <a:pPr eaLnBrk="1" hangingPunct="1">
              <a:lnSpc>
                <a:spcPct val="80000"/>
              </a:lnSpc>
              <a:buFont typeface="Wingdings" charset="0"/>
              <a:buChar char="Ø"/>
            </a:pPr>
            <a:r>
              <a:rPr lang="en-US" sz="2000" b="1">
                <a:latin typeface="Georgia" charset="0"/>
                <a:ea typeface="MS PGothic" charset="0"/>
                <a:cs typeface="Georgia" charset="0"/>
              </a:rPr>
              <a:t>All elements of dates except year</a:t>
            </a:r>
          </a:p>
          <a:p>
            <a:pPr eaLnBrk="1" hangingPunct="1">
              <a:lnSpc>
                <a:spcPct val="80000"/>
              </a:lnSpc>
              <a:buFont typeface="Wingdings" charset="0"/>
              <a:buChar char="Ø"/>
            </a:pPr>
            <a:r>
              <a:rPr lang="en-US" sz="2000" b="1">
                <a:latin typeface="Georgia" charset="0"/>
                <a:ea typeface="MS PGothic" charset="0"/>
                <a:cs typeface="Georgia" charset="0"/>
              </a:rPr>
              <a:t>Telephone number</a:t>
            </a:r>
          </a:p>
          <a:p>
            <a:pPr eaLnBrk="1" hangingPunct="1">
              <a:lnSpc>
                <a:spcPct val="80000"/>
              </a:lnSpc>
              <a:buFont typeface="Wingdings" charset="0"/>
              <a:buChar char="Ø"/>
            </a:pPr>
            <a:r>
              <a:rPr lang="en-US" sz="2000" b="1">
                <a:latin typeface="Georgia" charset="0"/>
                <a:ea typeface="MS PGothic" charset="0"/>
                <a:cs typeface="Georgia" charset="0"/>
              </a:rPr>
              <a:t>Fax number</a:t>
            </a:r>
          </a:p>
          <a:p>
            <a:pPr eaLnBrk="1" hangingPunct="1">
              <a:lnSpc>
                <a:spcPct val="80000"/>
              </a:lnSpc>
              <a:buFont typeface="Wingdings" charset="0"/>
              <a:buChar char="Ø"/>
            </a:pPr>
            <a:r>
              <a:rPr lang="en-US" sz="2000">
                <a:latin typeface="Georgia" charset="0"/>
                <a:ea typeface="MS PGothic" charset="0"/>
                <a:cs typeface="Georgia" charset="0"/>
              </a:rPr>
              <a:t> </a:t>
            </a:r>
            <a:r>
              <a:rPr lang="en-US" sz="2000" b="1">
                <a:latin typeface="Georgia" charset="0"/>
                <a:ea typeface="MS PGothic" charset="0"/>
                <a:cs typeface="Georgia" charset="0"/>
              </a:rPr>
              <a:t>Email address</a:t>
            </a:r>
          </a:p>
          <a:p>
            <a:pPr eaLnBrk="1" hangingPunct="1">
              <a:lnSpc>
                <a:spcPct val="80000"/>
              </a:lnSpc>
              <a:buFont typeface="Wingdings" charset="0"/>
              <a:buChar char="Ø"/>
            </a:pPr>
            <a:r>
              <a:rPr lang="en-US" sz="2000">
                <a:latin typeface="Georgia" charset="0"/>
                <a:ea typeface="MS PGothic" charset="0"/>
                <a:cs typeface="Georgia" charset="0"/>
              </a:rPr>
              <a:t> </a:t>
            </a:r>
            <a:r>
              <a:rPr lang="en-US" sz="2000" b="1">
                <a:latin typeface="Georgia" charset="0"/>
                <a:ea typeface="MS PGothic" charset="0"/>
                <a:cs typeface="Georgia" charset="0"/>
              </a:rPr>
              <a:t>URL address</a:t>
            </a:r>
          </a:p>
          <a:p>
            <a:pPr eaLnBrk="1" hangingPunct="1">
              <a:lnSpc>
                <a:spcPct val="80000"/>
              </a:lnSpc>
              <a:buFont typeface="Wingdings" charset="0"/>
              <a:buChar char="Ø"/>
            </a:pPr>
            <a:r>
              <a:rPr lang="en-US" sz="2000">
                <a:latin typeface="Georgia" charset="0"/>
                <a:ea typeface="MS PGothic" charset="0"/>
                <a:cs typeface="Georgia" charset="0"/>
              </a:rPr>
              <a:t> </a:t>
            </a:r>
            <a:r>
              <a:rPr lang="en-US" sz="2000" b="1">
                <a:latin typeface="Georgia" charset="0"/>
                <a:ea typeface="MS PGothic" charset="0"/>
                <a:cs typeface="Georgia" charset="0"/>
              </a:rPr>
              <a:t>IP address</a:t>
            </a:r>
          </a:p>
          <a:p>
            <a:pPr eaLnBrk="1" hangingPunct="1">
              <a:lnSpc>
                <a:spcPct val="80000"/>
              </a:lnSpc>
              <a:buFont typeface="Wingdings" charset="0"/>
              <a:buChar char="Ø"/>
            </a:pPr>
            <a:r>
              <a:rPr lang="en-US" sz="2000" b="1">
                <a:latin typeface="Georgia" charset="0"/>
                <a:ea typeface="MS PGothic" charset="0"/>
                <a:cs typeface="Georgia" charset="0"/>
              </a:rPr>
              <a:t>Social security number</a:t>
            </a:r>
          </a:p>
          <a:p>
            <a:pPr eaLnBrk="1" hangingPunct="1">
              <a:lnSpc>
                <a:spcPct val="80000"/>
              </a:lnSpc>
              <a:buFont typeface="Wingdings" charset="0"/>
              <a:buChar char="Ø"/>
            </a:pPr>
            <a:r>
              <a:rPr lang="en-US" sz="2000" b="1">
                <a:latin typeface="Georgia" charset="0"/>
                <a:ea typeface="MS PGothic" charset="0"/>
                <a:cs typeface="Georgia" charset="0"/>
              </a:rPr>
              <a:t>Account numbers</a:t>
            </a:r>
          </a:p>
          <a:p>
            <a:pPr eaLnBrk="1" hangingPunct="1">
              <a:lnSpc>
                <a:spcPct val="80000"/>
              </a:lnSpc>
              <a:buFont typeface="Wingdings" charset="0"/>
              <a:buChar char="Ø"/>
            </a:pPr>
            <a:r>
              <a:rPr lang="en-US" sz="2000" b="1">
                <a:latin typeface="Georgia" charset="0"/>
                <a:ea typeface="MS PGothic" charset="0"/>
                <a:cs typeface="Georgia" charset="0"/>
              </a:rPr>
              <a:t>License numbers</a:t>
            </a:r>
          </a:p>
          <a:p>
            <a:pPr eaLnBrk="1" hangingPunct="1">
              <a:lnSpc>
                <a:spcPct val="80000"/>
              </a:lnSpc>
              <a:buFont typeface="Wingdings" charset="0"/>
              <a:buChar char="Ø"/>
            </a:pPr>
            <a:r>
              <a:rPr lang="en-US" sz="2000" b="1">
                <a:latin typeface="Georgia" charset="0"/>
                <a:ea typeface="MS PGothic" charset="0"/>
                <a:cs typeface="Georgia" charset="0"/>
              </a:rPr>
              <a:t>Medical record number</a:t>
            </a:r>
          </a:p>
          <a:p>
            <a:pPr eaLnBrk="1" hangingPunct="1">
              <a:lnSpc>
                <a:spcPct val="80000"/>
              </a:lnSpc>
              <a:buFont typeface="Wingdings" charset="0"/>
              <a:buChar char="Ø"/>
            </a:pPr>
            <a:r>
              <a:rPr lang="en-US" sz="2000" b="1">
                <a:latin typeface="Georgia" charset="0"/>
                <a:ea typeface="MS PGothic" charset="0"/>
                <a:cs typeface="Georgia" charset="0"/>
              </a:rPr>
              <a:t>Health plan beneficiary #</a:t>
            </a:r>
          </a:p>
          <a:p>
            <a:pPr eaLnBrk="1" hangingPunct="1">
              <a:lnSpc>
                <a:spcPct val="80000"/>
              </a:lnSpc>
              <a:buFont typeface="Wingdings" charset="0"/>
              <a:buChar char="Ø"/>
            </a:pPr>
            <a:endParaRPr lang="en-US" sz="2000" b="1">
              <a:latin typeface="Georgia" charset="0"/>
              <a:ea typeface="MS PGothic" charset="0"/>
              <a:cs typeface="Georgia" charset="0"/>
            </a:endParaRPr>
          </a:p>
        </p:txBody>
      </p:sp>
      <p:sp>
        <p:nvSpPr>
          <p:cNvPr id="22531" name="Rectangle 4"/>
          <p:cNvSpPr>
            <a:spLocks noGrp="1" noChangeArrowheads="1"/>
          </p:cNvSpPr>
          <p:nvPr>
            <p:ph sz="half" idx="2"/>
          </p:nvPr>
        </p:nvSpPr>
        <p:spPr>
          <a:xfrm>
            <a:off x="4114800" y="1447800"/>
            <a:ext cx="4038600" cy="4525963"/>
          </a:xfrm>
        </p:spPr>
        <p:txBody>
          <a:bodyPr/>
          <a:lstStyle/>
          <a:p>
            <a:pPr eaLnBrk="1" hangingPunct="1">
              <a:lnSpc>
                <a:spcPct val="80000"/>
              </a:lnSpc>
              <a:buFont typeface="Wingdings" charset="2"/>
              <a:buChar char="Ø"/>
              <a:defRPr/>
            </a:pPr>
            <a:r>
              <a:rPr lang="en-US" sz="2000" b="1" dirty="0" smtClean="0">
                <a:latin typeface="Georgia"/>
                <a:ea typeface="+mn-ea"/>
                <a:cs typeface="Georgia"/>
              </a:rPr>
              <a:t>Medical records</a:t>
            </a:r>
          </a:p>
          <a:p>
            <a:pPr eaLnBrk="1" hangingPunct="1">
              <a:lnSpc>
                <a:spcPct val="80000"/>
              </a:lnSpc>
              <a:buFont typeface="Wingdings" charset="2"/>
              <a:buChar char="Ø"/>
              <a:defRPr/>
            </a:pPr>
            <a:r>
              <a:rPr lang="en-US" sz="2000" b="1" dirty="0" smtClean="0">
                <a:latin typeface="Georgia"/>
                <a:ea typeface="+mn-ea"/>
                <a:cs typeface="Georgia"/>
              </a:rPr>
              <a:t>Device identifiers and their serial numbers</a:t>
            </a:r>
          </a:p>
          <a:p>
            <a:pPr eaLnBrk="1" hangingPunct="1">
              <a:lnSpc>
                <a:spcPct val="80000"/>
              </a:lnSpc>
              <a:buFont typeface="Wingdings" charset="2"/>
              <a:buChar char="Ø"/>
              <a:defRPr/>
            </a:pPr>
            <a:r>
              <a:rPr lang="en-US" sz="2000" b="1" dirty="0" smtClean="0">
                <a:latin typeface="Georgia"/>
                <a:ea typeface="+mn-ea"/>
                <a:cs typeface="Georgia"/>
              </a:rPr>
              <a:t>Vehicle identifiers and serial number</a:t>
            </a:r>
          </a:p>
          <a:p>
            <a:pPr eaLnBrk="1" hangingPunct="1">
              <a:lnSpc>
                <a:spcPct val="80000"/>
              </a:lnSpc>
              <a:buFont typeface="Wingdings" charset="2"/>
              <a:buChar char="Ø"/>
              <a:defRPr/>
            </a:pPr>
            <a:r>
              <a:rPr lang="en-US" sz="2000" b="1" dirty="0" smtClean="0">
                <a:latin typeface="Georgia"/>
                <a:ea typeface="+mn-ea"/>
                <a:cs typeface="Georgia"/>
              </a:rPr>
              <a:t>Biometric identifiers</a:t>
            </a:r>
            <a:r>
              <a:rPr lang="en-US" sz="2000" dirty="0" smtClean="0">
                <a:latin typeface="Georgia"/>
                <a:ea typeface="+mn-ea"/>
                <a:cs typeface="Georgia"/>
              </a:rPr>
              <a:t>	- </a:t>
            </a:r>
            <a:r>
              <a:rPr lang="en-US" sz="2000" b="1" dirty="0" smtClean="0">
                <a:latin typeface="Georgia"/>
                <a:ea typeface="+mn-ea"/>
                <a:cs typeface="Georgia"/>
              </a:rPr>
              <a:t>(finger and voice prints)</a:t>
            </a:r>
          </a:p>
          <a:p>
            <a:pPr eaLnBrk="1" hangingPunct="1">
              <a:lnSpc>
                <a:spcPct val="80000"/>
              </a:lnSpc>
              <a:buFont typeface="Wingdings" charset="2"/>
              <a:buChar char="Ø"/>
              <a:defRPr/>
            </a:pPr>
            <a:r>
              <a:rPr lang="en-US" sz="2000" b="1" dirty="0" smtClean="0">
                <a:latin typeface="Georgia"/>
                <a:ea typeface="+mn-ea"/>
                <a:cs typeface="Georgia"/>
              </a:rPr>
              <a:t>Full face photos and other</a:t>
            </a:r>
          </a:p>
          <a:p>
            <a:pPr marL="109537" indent="0" eaLnBrk="1" hangingPunct="1">
              <a:lnSpc>
                <a:spcPct val="80000"/>
              </a:lnSpc>
              <a:buFont typeface="Wingdings 3" charset="0"/>
              <a:buNone/>
              <a:defRPr/>
            </a:pPr>
            <a:r>
              <a:rPr lang="en-US" sz="2000" b="1" dirty="0">
                <a:latin typeface="Georgia"/>
                <a:ea typeface="+mn-ea"/>
                <a:cs typeface="Georgia"/>
              </a:rPr>
              <a:t> </a:t>
            </a:r>
            <a:r>
              <a:rPr lang="en-US" sz="2000" b="1" dirty="0" smtClean="0">
                <a:latin typeface="Georgia"/>
                <a:ea typeface="+mn-ea"/>
                <a:cs typeface="Georgia"/>
              </a:rPr>
              <a:t>   comparable images</a:t>
            </a:r>
          </a:p>
          <a:p>
            <a:pPr eaLnBrk="1" hangingPunct="1">
              <a:lnSpc>
                <a:spcPct val="80000"/>
              </a:lnSpc>
              <a:buFont typeface="Wingdings" charset="2"/>
              <a:buChar char="Ø"/>
              <a:defRPr/>
            </a:pPr>
            <a:r>
              <a:rPr lang="en-US" sz="2000" b="1" dirty="0" smtClean="0">
                <a:latin typeface="Georgia"/>
                <a:ea typeface="+mn-ea"/>
                <a:cs typeface="Georgia"/>
              </a:rPr>
              <a:t>Billing records</a:t>
            </a:r>
          </a:p>
          <a:p>
            <a:pPr eaLnBrk="1" hangingPunct="1">
              <a:lnSpc>
                <a:spcPct val="80000"/>
              </a:lnSpc>
              <a:buFont typeface="Wingdings" charset="2"/>
              <a:buChar char="Ø"/>
              <a:defRPr/>
            </a:pPr>
            <a:r>
              <a:rPr lang="en-US" sz="2000" b="1" dirty="0" smtClean="0">
                <a:latin typeface="Georgia"/>
                <a:ea typeface="+mn-ea"/>
                <a:cs typeface="Georgia"/>
              </a:rPr>
              <a:t>Referral authorizations </a:t>
            </a:r>
          </a:p>
          <a:p>
            <a:pPr eaLnBrk="1" hangingPunct="1">
              <a:lnSpc>
                <a:spcPct val="80000"/>
              </a:lnSpc>
              <a:buFont typeface="Wingdings 3" pitchFamily="18" charset="2"/>
              <a:buChar char=""/>
              <a:defRPr/>
            </a:pPr>
            <a:r>
              <a:rPr lang="en-US" sz="2000" b="1" dirty="0">
                <a:latin typeface="Georgia"/>
                <a:ea typeface="+mn-ea"/>
                <a:cs typeface="Georgia"/>
              </a:rPr>
              <a:t>Any other unique identifying number, code, or characteristic.</a:t>
            </a:r>
          </a:p>
          <a:p>
            <a:pPr eaLnBrk="1" hangingPunct="1">
              <a:lnSpc>
                <a:spcPct val="80000"/>
              </a:lnSpc>
              <a:buFont typeface="Wingdings 3" pitchFamily="18" charset="2"/>
              <a:buChar char=""/>
              <a:defRPr/>
            </a:pPr>
            <a:endParaRPr lang="en-US" sz="2000" dirty="0" smtClean="0">
              <a:latin typeface="Georgia"/>
              <a:ea typeface="+mn-ea"/>
              <a:cs typeface="Georgia"/>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2560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C26C738E-E1C8-A147-8083-2FC01B6FF302}" type="slidenum">
              <a:rPr lang="en-US" sz="1000">
                <a:latin typeface="Tahoma" charset="0"/>
              </a:rPr>
              <a:pPr/>
              <a:t>6</a:t>
            </a:fld>
            <a:endParaRPr lang="en-US" sz="1000">
              <a:latin typeface="Tahoma" charset="0"/>
            </a:endParaRPr>
          </a:p>
        </p:txBody>
      </p:sp>
      <p:sp>
        <p:nvSpPr>
          <p:cNvPr id="25606" name="Picture 1" descr="PHI.png"/>
          <p:cNvSpPr>
            <a:spLocks noChangeAspect="1"/>
          </p:cNvSpPr>
          <p:nvPr/>
        </p:nvSpPr>
        <p:spPr bwMode="auto">
          <a:xfrm>
            <a:off x="6735763" y="4876800"/>
            <a:ext cx="2397125"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25607" name="TextBox 2"/>
          <p:cNvSpPr txBox="1">
            <a:spLocks noChangeArrowheads="1"/>
          </p:cNvSpPr>
          <p:nvPr/>
        </p:nvSpPr>
        <p:spPr bwMode="auto">
          <a:xfrm>
            <a:off x="533400" y="1250950"/>
            <a:ext cx="22923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r>
              <a:rPr lang="en-US" sz="2800"/>
              <a:t>PHI include: </a:t>
            </a:r>
          </a:p>
        </p:txBody>
      </p:sp>
    </p:spTree>
    <p:extLst>
      <p:ext uri="{BB962C8B-B14F-4D97-AF65-F5344CB8AC3E}">
        <p14:creationId xmlns:p14="http://schemas.microsoft.com/office/powerpoint/2010/main" val="722974315"/>
      </p:ext>
    </p:extLst>
  </p:cSld>
  <p:clrMapOvr>
    <a:masterClrMapping/>
  </p:clrMapOvr>
  <p:transition spd="slow" advClick="0" advTm="1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457200" y="1371600"/>
            <a:ext cx="8229600" cy="4602163"/>
          </a:xfrm>
        </p:spPr>
        <p:txBody>
          <a:bodyPr/>
          <a:lstStyle/>
          <a:p>
            <a:pPr marL="107950" indent="0" algn="ctr">
              <a:buFont typeface="Wingdings 3" charset="0"/>
              <a:buNone/>
            </a:pPr>
            <a:r>
              <a:rPr lang="en-US" sz="2400" b="1">
                <a:latin typeface="Georgia" charset="0"/>
                <a:ea typeface="MS PGothic" charset="0"/>
                <a:cs typeface="Georgia" charset="0"/>
              </a:rPr>
              <a:t>What is the difference between HIPAA </a:t>
            </a:r>
            <a:r>
              <a:rPr lang="en-US" sz="2400" b="1" u="sng">
                <a:latin typeface="Georgia" charset="0"/>
                <a:ea typeface="MS PGothic" charset="0"/>
                <a:cs typeface="Georgia" charset="0"/>
              </a:rPr>
              <a:t>Privacy</a:t>
            </a:r>
            <a:r>
              <a:rPr lang="en-US" sz="2400" b="1">
                <a:latin typeface="Georgia" charset="0"/>
                <a:ea typeface="MS PGothic" charset="0"/>
                <a:cs typeface="Georgia" charset="0"/>
              </a:rPr>
              <a:t> and HIPAA </a:t>
            </a:r>
            <a:r>
              <a:rPr lang="en-US" sz="2400" b="1" u="sng">
                <a:latin typeface="Georgia" charset="0"/>
                <a:ea typeface="MS PGothic" charset="0"/>
                <a:cs typeface="Georgia" charset="0"/>
              </a:rPr>
              <a:t>Security</a:t>
            </a:r>
            <a:r>
              <a:rPr lang="en-US" sz="2400" b="1">
                <a:latin typeface="Georgia" charset="0"/>
                <a:ea typeface="MS PGothic" charset="0"/>
                <a:cs typeface="Georgia" charset="0"/>
              </a:rPr>
              <a:t>?</a:t>
            </a:r>
          </a:p>
          <a:p>
            <a:pPr marL="107950" indent="0"/>
            <a:r>
              <a:rPr lang="en-US" sz="2400" i="1">
                <a:latin typeface="Georgia" charset="0"/>
                <a:ea typeface="MS PGothic" charset="0"/>
                <a:cs typeface="Georgia" charset="0"/>
              </a:rPr>
              <a:t>HIPAA regulations cover both security and privacy of protected health information. </a:t>
            </a:r>
          </a:p>
          <a:p>
            <a:pPr marL="107950" indent="0">
              <a:buFont typeface="Wingdings 3" charset="0"/>
              <a:buNone/>
            </a:pPr>
            <a:r>
              <a:rPr lang="en-US" sz="2800">
                <a:latin typeface="Georgia" charset="0"/>
                <a:ea typeface="MS PGothic" charset="0"/>
                <a:cs typeface="Georgia" charset="0"/>
              </a:rPr>
              <a:t>PRIVACY: </a:t>
            </a:r>
          </a:p>
          <a:p>
            <a:pPr lvl="1"/>
            <a:r>
              <a:rPr lang="en-US" sz="2000">
                <a:latin typeface="Georgia" charset="0"/>
                <a:ea typeface="MS PGothic" charset="0"/>
                <a:cs typeface="Georgia" charset="0"/>
              </a:rPr>
              <a:t>The Privacy rule focuses on the right of an individual to control the use of his or her personal information. The Privacy rule covers the confidentiality of PHI in all formats including electronic, paper and oral. The physical security of PHI in all formats is an element of the Privacy rule.</a:t>
            </a:r>
          </a:p>
          <a:p>
            <a:pPr marL="107950" indent="0">
              <a:buFont typeface="Wingdings 3" charset="0"/>
              <a:buNone/>
            </a:pPr>
            <a:r>
              <a:rPr lang="en-US" sz="2800">
                <a:latin typeface="Georgia" charset="0"/>
                <a:ea typeface="MS PGothic" charset="0"/>
                <a:cs typeface="Georgia" charset="0"/>
              </a:rPr>
              <a:t>SECURITY</a:t>
            </a:r>
          </a:p>
          <a:p>
            <a:pPr lvl="1"/>
            <a:r>
              <a:rPr lang="en-US" sz="2000">
                <a:latin typeface="Georgia" charset="0"/>
                <a:ea typeface="MS PGothic" charset="0"/>
                <a:cs typeface="Georgia" charset="0"/>
              </a:rPr>
              <a:t>The Security rule focuses on administrative, technical and physical safeguards specifically as they relate to electronic PHI (ePHI). </a:t>
            </a:r>
            <a:endParaRPr lang="en-US" sz="2000" b="1" i="1">
              <a:latin typeface="Georgia" charset="0"/>
              <a:ea typeface="MS PGothic" charset="0"/>
              <a:cs typeface="Georgia" charset="0"/>
            </a:endParaRP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27652"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289DA1F3-AACB-9645-8D26-2FDE4A572F68}" type="slidenum">
              <a:rPr lang="en-US" sz="1000">
                <a:latin typeface="Tahoma" charset="0"/>
              </a:rPr>
              <a:pPr/>
              <a:t>7</a:t>
            </a:fld>
            <a:endParaRPr lang="en-US" sz="1000">
              <a:latin typeface="Tahoma" charset="0"/>
            </a:endParaRPr>
          </a:p>
        </p:txBody>
      </p:sp>
    </p:spTree>
    <p:extLst>
      <p:ext uri="{BB962C8B-B14F-4D97-AF65-F5344CB8AC3E}">
        <p14:creationId xmlns:p14="http://schemas.microsoft.com/office/powerpoint/2010/main" val="2134659871"/>
      </p:ext>
    </p:extLst>
  </p:cSld>
  <p:clrMapOvr>
    <a:masterClrMapping/>
  </p:clrMapOvr>
  <p:transition spd="slow" advClick="0" advTm="1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1143000"/>
            <a:ext cx="8229600" cy="4754563"/>
          </a:xfrm>
        </p:spPr>
        <p:txBody>
          <a:bodyPr/>
          <a:lstStyle/>
          <a:p>
            <a:pPr marL="109537" indent="0" algn="ctr" eaLnBrk="1" hangingPunct="1">
              <a:buFont typeface="Wingdings 3" pitchFamily="18" charset="2"/>
              <a:buNone/>
              <a:defRPr/>
            </a:pPr>
            <a:r>
              <a:rPr lang="en-US" altLang="en-US" sz="3200" b="1" dirty="0" smtClean="0">
                <a:latin typeface="Georgia"/>
                <a:cs typeface="Georgia"/>
              </a:rPr>
              <a:t>We need to protect the entire lifecycle of information</a:t>
            </a:r>
          </a:p>
          <a:p>
            <a:pPr eaLnBrk="1" hangingPunct="1">
              <a:buFont typeface="Wingdings 3" pitchFamily="18" charset="2"/>
              <a:buChar char=""/>
              <a:defRPr/>
            </a:pPr>
            <a:r>
              <a:rPr lang="en-US" altLang="en-US" sz="2800" dirty="0" smtClean="0">
                <a:latin typeface="Georgia"/>
                <a:cs typeface="Georgia"/>
              </a:rPr>
              <a:t>Intake/creation of PHI</a:t>
            </a:r>
          </a:p>
          <a:p>
            <a:pPr eaLnBrk="1" hangingPunct="1">
              <a:buFont typeface="Wingdings 3" pitchFamily="18" charset="2"/>
              <a:buChar char=""/>
              <a:defRPr/>
            </a:pPr>
            <a:r>
              <a:rPr lang="en-US" altLang="en-US" sz="2800" dirty="0" smtClean="0">
                <a:latin typeface="Georgia"/>
                <a:cs typeface="Georgia"/>
              </a:rPr>
              <a:t>Storage of PHI</a:t>
            </a:r>
          </a:p>
          <a:p>
            <a:pPr eaLnBrk="1" hangingPunct="1">
              <a:buFont typeface="Wingdings 3" pitchFamily="18" charset="2"/>
              <a:buChar char=""/>
              <a:defRPr/>
            </a:pPr>
            <a:r>
              <a:rPr lang="en-US" altLang="en-US" sz="2800" dirty="0" smtClean="0">
                <a:latin typeface="Georgia"/>
                <a:cs typeface="Georgia"/>
              </a:rPr>
              <a:t>Destruction of PHI . . .</a:t>
            </a:r>
          </a:p>
          <a:p>
            <a:pPr marL="109537" indent="0" eaLnBrk="1" hangingPunct="1">
              <a:buFont typeface="Wingdings 3" charset="0"/>
              <a:buNone/>
              <a:defRPr/>
            </a:pPr>
            <a:r>
              <a:rPr lang="en-US" altLang="en-US" sz="2800" dirty="0" smtClean="0">
                <a:latin typeface="Georgia"/>
                <a:cs typeface="Georgia"/>
              </a:rPr>
              <a:t>For any and all formats of PHI</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3482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3295E449-941B-1E44-BB79-45CA134484A5}" type="slidenum">
              <a:rPr lang="en-US" sz="1000">
                <a:latin typeface="Tahoma" charset="0"/>
              </a:rPr>
              <a:pPr/>
              <a:t>8</a:t>
            </a:fld>
            <a:endParaRPr lang="en-US" sz="1000">
              <a:latin typeface="Tahoma" charset="0"/>
            </a:endParaRPr>
          </a:p>
        </p:txBody>
      </p:sp>
      <p:sp>
        <p:nvSpPr>
          <p:cNvPr id="34821" name="Picture 4" descr="MCj03969340000[1]"/>
          <p:cNvSpPr>
            <a:spLocks noChangeAspect="1" noChangeArrowheads="1"/>
          </p:cNvSpPr>
          <p:nvPr/>
        </p:nvSpPr>
        <p:spPr bwMode="auto">
          <a:xfrm>
            <a:off x="457200" y="4648200"/>
            <a:ext cx="1833563" cy="116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34822" name="Picture 5" descr="MCj03970500000[1]"/>
          <p:cNvSpPr>
            <a:spLocks noChangeAspect="1" noChangeArrowheads="1"/>
          </p:cNvSpPr>
          <p:nvPr/>
        </p:nvSpPr>
        <p:spPr bwMode="auto">
          <a:xfrm>
            <a:off x="6165850" y="1676400"/>
            <a:ext cx="1939925"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sp>
        <p:nvSpPr>
          <p:cNvPr id="34823" name="Picture 6" descr="MCj04414000000[1]"/>
          <p:cNvSpPr>
            <a:spLocks noChangeAspect="1" noChangeArrowheads="1"/>
          </p:cNvSpPr>
          <p:nvPr/>
        </p:nvSpPr>
        <p:spPr bwMode="auto">
          <a:xfrm>
            <a:off x="4953000" y="4191000"/>
            <a:ext cx="2101850" cy="2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348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495800"/>
            <a:ext cx="2276475" cy="20097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370388"/>
            <a:ext cx="2143125" cy="2143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482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09800"/>
            <a:ext cx="1685925" cy="2714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38965088"/>
      </p:ext>
    </p:extLst>
  </p:cSld>
  <p:clrMapOvr>
    <a:masterClrMapping/>
  </p:clrMapOvr>
  <p:transition spd="slow" advClick="0" advTm="1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1219200"/>
            <a:ext cx="8229600" cy="4754563"/>
          </a:xfrm>
        </p:spPr>
        <p:txBody>
          <a:bodyPr/>
          <a:lstStyle/>
          <a:p>
            <a:pPr algn="ctr" eaLnBrk="1" hangingPunct="1">
              <a:lnSpc>
                <a:spcPct val="80000"/>
              </a:lnSpc>
              <a:buFontTx/>
              <a:buNone/>
            </a:pPr>
            <a:r>
              <a:rPr lang="en-US" sz="2400" b="1">
                <a:latin typeface="Georgia" charset="0"/>
                <a:ea typeface="MS PGothic" charset="0"/>
                <a:cs typeface="Georgia" charset="0"/>
              </a:rPr>
              <a:t>Good Computing Practices:</a:t>
            </a:r>
          </a:p>
          <a:p>
            <a:pPr algn="ctr" eaLnBrk="1" hangingPunct="1">
              <a:lnSpc>
                <a:spcPct val="80000"/>
              </a:lnSpc>
              <a:buFontTx/>
              <a:buNone/>
            </a:pPr>
            <a:r>
              <a:rPr lang="en-US" sz="2400" b="1">
                <a:latin typeface="Georgia" charset="0"/>
                <a:ea typeface="MS PGothic" charset="0"/>
                <a:cs typeface="Georgia" charset="0"/>
              </a:rPr>
              <a:t>Safeguards for Users:	</a:t>
            </a:r>
          </a:p>
          <a:p>
            <a:pPr eaLnBrk="1" hangingPunct="1">
              <a:lnSpc>
                <a:spcPct val="80000"/>
              </a:lnSpc>
              <a:buFontTx/>
              <a:buNone/>
            </a:pPr>
            <a:r>
              <a:rPr lang="en-US" sz="2400" b="1">
                <a:latin typeface="Georgia" charset="0"/>
                <a:ea typeface="MS PGothic" charset="0"/>
                <a:cs typeface="Georgia" charset="0"/>
              </a:rPr>
              <a:t>	</a:t>
            </a:r>
            <a:r>
              <a:rPr lang="en-US" sz="2000" b="1">
                <a:latin typeface="Georgia" charset="0"/>
                <a:ea typeface="MS PGothic" charset="0"/>
                <a:cs typeface="Georgia" charset="0"/>
              </a:rPr>
              <a:t>1. Passwords</a:t>
            </a:r>
          </a:p>
          <a:p>
            <a:pPr eaLnBrk="1" hangingPunct="1">
              <a:lnSpc>
                <a:spcPct val="80000"/>
              </a:lnSpc>
              <a:buFontTx/>
              <a:buNone/>
            </a:pPr>
            <a:r>
              <a:rPr lang="en-US" sz="2000" b="1">
                <a:latin typeface="Georgia" charset="0"/>
                <a:ea typeface="MS PGothic" charset="0"/>
                <a:cs typeface="Georgia" charset="0"/>
              </a:rPr>
              <a:t>	2. Lock Your Screen</a:t>
            </a:r>
          </a:p>
          <a:p>
            <a:pPr eaLnBrk="1" hangingPunct="1">
              <a:lnSpc>
                <a:spcPct val="80000"/>
              </a:lnSpc>
              <a:buFontTx/>
              <a:buNone/>
            </a:pPr>
            <a:r>
              <a:rPr lang="en-US" sz="2000" b="1">
                <a:latin typeface="Georgia" charset="0"/>
                <a:ea typeface="MS PGothic" charset="0"/>
                <a:cs typeface="Georgia" charset="0"/>
              </a:rPr>
              <a:t>	3. Workstation Security</a:t>
            </a:r>
          </a:p>
          <a:p>
            <a:pPr eaLnBrk="1" hangingPunct="1">
              <a:lnSpc>
                <a:spcPct val="80000"/>
              </a:lnSpc>
              <a:buFontTx/>
              <a:buNone/>
            </a:pPr>
            <a:r>
              <a:rPr lang="en-US" sz="2000" b="1">
                <a:latin typeface="Georgia" charset="0"/>
                <a:ea typeface="MS PGothic" charset="0"/>
                <a:cs typeface="Georgia" charset="0"/>
              </a:rPr>
              <a:t>	4. Log Off when away</a:t>
            </a:r>
          </a:p>
          <a:p>
            <a:pPr eaLnBrk="1" hangingPunct="1">
              <a:lnSpc>
                <a:spcPct val="80000"/>
              </a:lnSpc>
              <a:buFontTx/>
              <a:buNone/>
            </a:pPr>
            <a:r>
              <a:rPr lang="en-US" sz="2000" b="1">
                <a:latin typeface="Georgia" charset="0"/>
                <a:ea typeface="MS PGothic" charset="0"/>
                <a:cs typeface="Georgia" charset="0"/>
              </a:rPr>
              <a:t>	5. Data Management</a:t>
            </a:r>
          </a:p>
          <a:p>
            <a:pPr eaLnBrk="1" hangingPunct="1">
              <a:lnSpc>
                <a:spcPct val="80000"/>
              </a:lnSpc>
              <a:buFontTx/>
              <a:buNone/>
            </a:pPr>
            <a:r>
              <a:rPr lang="en-US" sz="2000" b="1">
                <a:latin typeface="Georgia" charset="0"/>
                <a:ea typeface="MS PGothic" charset="0"/>
                <a:cs typeface="Georgia" charset="0"/>
              </a:rPr>
              <a:t>	6. Portable Device Control</a:t>
            </a:r>
          </a:p>
          <a:p>
            <a:pPr eaLnBrk="1" hangingPunct="1">
              <a:lnSpc>
                <a:spcPct val="80000"/>
              </a:lnSpc>
              <a:buFontTx/>
              <a:buNone/>
            </a:pPr>
            <a:r>
              <a:rPr lang="en-US" sz="2000" b="1">
                <a:latin typeface="Georgia" charset="0"/>
                <a:ea typeface="MS PGothic" charset="0"/>
                <a:cs typeface="Georgia" charset="0"/>
              </a:rPr>
              <a:t>	7. Computer Security</a:t>
            </a:r>
          </a:p>
          <a:p>
            <a:pPr eaLnBrk="1" hangingPunct="1">
              <a:lnSpc>
                <a:spcPct val="80000"/>
              </a:lnSpc>
              <a:buFontTx/>
              <a:buNone/>
            </a:pPr>
            <a:r>
              <a:rPr lang="en-US" sz="2000" b="1">
                <a:latin typeface="Georgia" charset="0"/>
                <a:ea typeface="MS PGothic" charset="0"/>
                <a:cs typeface="Georgia" charset="0"/>
              </a:rPr>
              <a:t>	8.  Secure Email Only</a:t>
            </a:r>
          </a:p>
          <a:p>
            <a:pPr eaLnBrk="1" hangingPunct="1">
              <a:lnSpc>
                <a:spcPct val="80000"/>
              </a:lnSpc>
              <a:buFontTx/>
              <a:buNone/>
            </a:pPr>
            <a:r>
              <a:rPr lang="en-US" sz="2000" b="1">
                <a:latin typeface="Georgia" charset="0"/>
                <a:ea typeface="MS PGothic" charset="0"/>
                <a:cs typeface="Georgia" charset="0"/>
              </a:rPr>
              <a:t>	9. Safe Internet Use</a:t>
            </a:r>
          </a:p>
          <a:p>
            <a:pPr eaLnBrk="1" hangingPunct="1">
              <a:lnSpc>
                <a:spcPct val="80000"/>
              </a:lnSpc>
              <a:buFontTx/>
              <a:buNone/>
            </a:pPr>
            <a:r>
              <a:rPr lang="en-US" sz="2000" b="1">
                <a:latin typeface="Georgia" charset="0"/>
                <a:ea typeface="MS PGothic" charset="0"/>
                <a:cs typeface="Georgia" charset="0"/>
              </a:rPr>
              <a:t>	10. Reporting Security </a:t>
            </a:r>
          </a:p>
          <a:p>
            <a:pPr eaLnBrk="1" hangingPunct="1">
              <a:lnSpc>
                <a:spcPct val="80000"/>
              </a:lnSpc>
              <a:buFontTx/>
              <a:buNone/>
            </a:pPr>
            <a:r>
              <a:rPr lang="en-US" sz="2000" b="1">
                <a:latin typeface="Georgia" charset="0"/>
                <a:ea typeface="MS PGothic" charset="0"/>
                <a:cs typeface="Georgia" charset="0"/>
              </a:rPr>
              <a:t>      Incidents / Breach</a:t>
            </a:r>
          </a:p>
        </p:txBody>
      </p:sp>
      <p:sp>
        <p:nvSpPr>
          <p:cNvPr id="2" name="Title 1"/>
          <p:cNvSpPr>
            <a:spLocks noGrp="1"/>
          </p:cNvSpPr>
          <p:nvPr>
            <p:ph type="title"/>
          </p:nvPr>
        </p:nvSpPr>
        <p:spPr/>
        <p:txBody>
          <a:bodyPr/>
          <a:lstStyle/>
          <a:p>
            <a:pPr algn="ctr" eaLnBrk="1" hangingPunct="1">
              <a:defRPr/>
            </a:pPr>
            <a:r>
              <a:rPr lang="en-US" dirty="0" smtClean="0"/>
              <a:t>HIPAA-HITECH TRAINING</a:t>
            </a:r>
            <a:endParaRPr lang="en-US" dirty="0"/>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700">
                <a:solidFill>
                  <a:schemeClr val="tx1"/>
                </a:solidFill>
                <a:latin typeface="Georgia" charset="0"/>
                <a:ea typeface="MS PGothic" charset="0"/>
                <a:cs typeface="Georgia" charset="0"/>
              </a:defRPr>
            </a:lvl1pPr>
            <a:lvl2pPr marL="742950" indent="-285750">
              <a:defRPr sz="2300">
                <a:solidFill>
                  <a:schemeClr val="tx1"/>
                </a:solidFill>
                <a:latin typeface="Georgia" charset="0"/>
                <a:ea typeface="MS PGothic" charset="0"/>
                <a:cs typeface="Georgia" charset="0"/>
              </a:defRPr>
            </a:lvl2pPr>
            <a:lvl3pPr marL="1143000">
              <a:defRPr sz="2100">
                <a:solidFill>
                  <a:schemeClr val="tx1"/>
                </a:solidFill>
                <a:latin typeface="Georgia" charset="0"/>
                <a:ea typeface="MS PGothic" charset="0"/>
                <a:cs typeface="Georgia" charset="0"/>
              </a:defRPr>
            </a:lvl3pPr>
            <a:lvl4pPr marL="1600200">
              <a:defRPr sz="1900">
                <a:solidFill>
                  <a:schemeClr val="tx1"/>
                </a:solidFill>
                <a:latin typeface="Georgia" charset="0"/>
                <a:ea typeface="MS PGothic" charset="0"/>
                <a:cs typeface="Georgia" charset="0"/>
              </a:defRPr>
            </a:lvl4pPr>
            <a:lvl5pPr marL="2057400">
              <a:defRPr>
                <a:solidFill>
                  <a:schemeClr val="tx1"/>
                </a:solidFill>
                <a:latin typeface="Georgia" charset="0"/>
                <a:ea typeface="MS PGothic" charset="0"/>
                <a:cs typeface="Georgia" charset="0"/>
              </a:defRPr>
            </a:lvl5pPr>
            <a:lvl6pPr marL="25146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6pPr>
            <a:lvl7pPr marL="29718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7pPr>
            <a:lvl8pPr marL="34290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8pPr>
            <a:lvl9pPr marL="3886200" eaLnBrk="0" fontAlgn="base" hangingPunct="0">
              <a:spcAft>
                <a:spcPct val="0"/>
              </a:spcAft>
              <a:buClr>
                <a:schemeClr val="accent2"/>
              </a:buClr>
              <a:buFont typeface="Wingdings 2" charset="0"/>
              <a:buChar char=""/>
              <a:defRPr>
                <a:solidFill>
                  <a:schemeClr val="tx1"/>
                </a:solidFill>
                <a:latin typeface="Georgia" charset="0"/>
                <a:ea typeface="MS PGothic" charset="0"/>
                <a:cs typeface="Georgia" charset="0"/>
              </a:defRPr>
            </a:lvl9pPr>
          </a:lstStyle>
          <a:p>
            <a:fld id="{1BEF2FED-4562-E249-AA2C-C690B0B3D305}" type="slidenum">
              <a:rPr lang="en-US" sz="1000">
                <a:latin typeface="Tahoma" charset="0"/>
              </a:rPr>
              <a:pPr/>
              <a:t>9</a:t>
            </a:fld>
            <a:endParaRPr lang="en-US" sz="1000">
              <a:latin typeface="Tahoma" charset="0"/>
            </a:endParaRPr>
          </a:p>
        </p:txBody>
      </p:sp>
      <p:sp>
        <p:nvSpPr>
          <p:cNvPr id="39941" name="Picture 4" descr="MPj04393470000[1]"/>
          <p:cNvSpPr>
            <a:spLocks noChangeAspect="1" noChangeArrowheads="1"/>
          </p:cNvSpPr>
          <p:nvPr/>
        </p:nvSpPr>
        <p:spPr bwMode="auto">
          <a:xfrm>
            <a:off x="5257800" y="2286000"/>
            <a:ext cx="2925763" cy="2925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cs typeface="Georgia" charset="0"/>
            </a:endParaRPr>
          </a:p>
        </p:txBody>
      </p:sp>
      <p:pic>
        <p:nvPicPr>
          <p:cNvPr id="399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4000500" cy="2800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42496102"/>
      </p:ext>
    </p:extLst>
  </p:cSld>
  <p:clrMapOvr>
    <a:masterClrMapping/>
  </p:clrMapOvr>
  <p:transition spd="slow" advClick="0" advTm="1000">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1305</Words>
  <Application>Microsoft Macintosh PowerPoint</Application>
  <PresentationFormat>On-screen Show (4:3)</PresentationFormat>
  <Paragraphs>233</Paragraphs>
  <Slides>23</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Calibri</vt:lpstr>
      <vt:lpstr>Cambria</vt:lpstr>
      <vt:lpstr>Georgia</vt:lpstr>
      <vt:lpstr>Lucida Sans Unicode</vt:lpstr>
      <vt:lpstr>MS PGothic</vt:lpstr>
      <vt:lpstr>ＭＳ Ｐゴシック</vt:lpstr>
      <vt:lpstr>Tahoma</vt:lpstr>
      <vt:lpstr>Times New Roman</vt:lpstr>
      <vt:lpstr>Verdana</vt:lpstr>
      <vt:lpstr>Wingdings</vt:lpstr>
      <vt:lpstr>Wingdings 2</vt:lpstr>
      <vt:lpstr>Wingdings 3</vt:lpstr>
      <vt:lpstr>Default Theme</vt:lpstr>
      <vt:lpstr>HITECH and HIPAA Privacy and Security Training</vt:lpstr>
      <vt:lpstr> SDM HIPAA PRIVACY &amp; SECURITY OFFICERS: </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vt:lpstr>
      <vt:lpstr>HIPAA-HITECH TRAINING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2015-02-02T16:43:30Z</dcterms:created>
  <dcterms:modified xsi:type="dcterms:W3CDTF">2016-10-24T18:31:47Z</dcterms:modified>
</cp:coreProperties>
</file>